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76" r:id="rId3"/>
    <p:sldId id="278" r:id="rId4"/>
    <p:sldId id="277" r:id="rId5"/>
    <p:sldId id="261"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81" r:id="rId19"/>
    <p:sldId id="271" r:id="rId20"/>
    <p:sldId id="272" r:id="rId21"/>
    <p:sldId id="273" r:id="rId22"/>
    <p:sldId id="275" r:id="rId23"/>
    <p:sldId id="274" r:id="rId24"/>
    <p:sldId id="279" r:id="rId2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1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6B57312-27F0-40D1-9D76-1E574417DF5A}" type="datetimeFigureOut">
              <a:rPr lang="es-CO" smtClean="0"/>
              <a:t>04/10/2013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365402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158612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342838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271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217960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6B57312-27F0-40D1-9D76-1E574417DF5A}" type="datetimeFigureOut">
              <a:rPr lang="es-CO" smtClean="0"/>
              <a:t>04/10/2013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187302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A6B57312-27F0-40D1-9D76-1E574417DF5A}" type="datetimeFigureOut">
              <a:rPr lang="es-CO" smtClean="0"/>
              <a:t>04/10/2013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452251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B57312-27F0-40D1-9D76-1E574417DF5A}" type="datetimeFigureOut">
              <a:rPr lang="es-CO" smtClean="0"/>
              <a:t>04/10/2013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3769254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B57312-27F0-40D1-9D76-1E574417DF5A}" type="datetimeFigureOut">
              <a:rPr lang="es-CO" smtClean="0"/>
              <a:t>04/10/2013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369520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6B57312-27F0-40D1-9D76-1E574417DF5A}" type="datetimeFigureOut">
              <a:rPr lang="es-CO" smtClean="0"/>
              <a:t>04/10/2013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91114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6B57312-27F0-40D1-9D76-1E574417DF5A}" type="datetimeFigureOut">
              <a:rPr lang="es-CO" smtClean="0"/>
              <a:t>04/10/2013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138047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321378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6B57312-27F0-40D1-9D76-1E574417DF5A}" type="datetimeFigureOut">
              <a:rPr lang="es-CO" smtClean="0"/>
              <a:t>04/10/2013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369185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6B57312-27F0-40D1-9D76-1E574417DF5A}" type="datetimeFigureOut">
              <a:rPr lang="es-CO" smtClean="0"/>
              <a:t>04/10/2013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65487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6B57312-27F0-40D1-9D76-1E574417DF5A}" type="datetimeFigureOut">
              <a:rPr lang="es-CO" smtClean="0"/>
              <a:t>04/10/2013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117767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74030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6B57312-27F0-40D1-9D76-1E574417DF5A}" type="datetimeFigureOut">
              <a:rPr lang="es-CO" smtClean="0"/>
              <a:t>04/10/2013</a:t>
            </a:fld>
            <a:endParaRPr lang="es-CO"/>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D7364-9DF9-4213-8057-790873B9DC32}" type="slidenum">
              <a:rPr lang="es-CO" smtClean="0"/>
              <a:t>‹Nº›</a:t>
            </a:fld>
            <a:endParaRPr lang="es-CO"/>
          </a:p>
        </p:txBody>
      </p:sp>
    </p:spTree>
    <p:extLst>
      <p:ext uri="{BB962C8B-B14F-4D97-AF65-F5344CB8AC3E}">
        <p14:creationId xmlns:p14="http://schemas.microsoft.com/office/powerpoint/2010/main" val="66217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6B57312-27F0-40D1-9D76-1E574417DF5A}" type="datetimeFigureOut">
              <a:rPr lang="es-CO" smtClean="0"/>
              <a:t>04/10/2013</a:t>
            </a:fld>
            <a:endParaRPr lang="es-CO"/>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CO"/>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DFD7364-9DF9-4213-8057-790873B9DC32}" type="slidenum">
              <a:rPr lang="es-CO" smtClean="0"/>
              <a:t>‹Nº›</a:t>
            </a:fld>
            <a:endParaRPr lang="es-CO"/>
          </a:p>
        </p:txBody>
      </p:sp>
    </p:spTree>
    <p:extLst>
      <p:ext uri="{BB962C8B-B14F-4D97-AF65-F5344CB8AC3E}">
        <p14:creationId xmlns:p14="http://schemas.microsoft.com/office/powerpoint/2010/main" val="299818647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ctiweb.es/leyendocaminos/pagina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60648"/>
            <a:ext cx="8712968" cy="1619334"/>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s-CO" sz="5400" dirty="0" smtClean="0"/>
              <a:t>PROYECTO TRANSVERSAL DE INCLUSIÓN </a:t>
            </a:r>
            <a:endParaRPr lang="es-CO" sz="5400" dirty="0"/>
          </a:p>
        </p:txBody>
      </p:sp>
      <p:sp>
        <p:nvSpPr>
          <p:cNvPr id="4" name="3 Subtítulo"/>
          <p:cNvSpPr>
            <a:spLocks noGrp="1"/>
          </p:cNvSpPr>
          <p:nvPr>
            <p:ph type="subTitle" idx="1"/>
          </p:nvPr>
        </p:nvSpPr>
        <p:spPr>
          <a:xfrm>
            <a:off x="575556" y="5183099"/>
            <a:ext cx="7992888" cy="1449242"/>
          </a:xfrm>
        </p:spPr>
        <p:style>
          <a:lnRef idx="0">
            <a:schemeClr val="accent3"/>
          </a:lnRef>
          <a:fillRef idx="3">
            <a:schemeClr val="accent3"/>
          </a:fillRef>
          <a:effectRef idx="3">
            <a:schemeClr val="accent3"/>
          </a:effectRef>
          <a:fontRef idx="minor">
            <a:schemeClr val="lt1"/>
          </a:fontRef>
        </p:style>
        <p:txBody>
          <a:bodyPr>
            <a:normAutofit fontScale="85000" lnSpcReduction="20000"/>
          </a:bodyPr>
          <a:lstStyle/>
          <a:p>
            <a:pPr algn="ctr"/>
            <a:endParaRPr lang="es-CO" sz="1800" b="1" dirty="0" smtClean="0">
              <a:solidFill>
                <a:schemeClr val="bg1"/>
              </a:solidFill>
              <a:latin typeface="Arial" pitchFamily="34" charset="0"/>
              <a:cs typeface="Arial" pitchFamily="34" charset="0"/>
            </a:endParaRPr>
          </a:p>
          <a:p>
            <a:pPr algn="ctr"/>
            <a:r>
              <a:rPr lang="es-CO" sz="1800" b="1" dirty="0" smtClean="0">
                <a:solidFill>
                  <a:schemeClr val="bg1"/>
                </a:solidFill>
                <a:latin typeface="Arial" pitchFamily="34" charset="0"/>
                <a:cs typeface="Arial" pitchFamily="34" charset="0"/>
              </a:rPr>
              <a:t>INSTITUCIÓN </a:t>
            </a:r>
            <a:r>
              <a:rPr lang="es-CO" sz="1800" b="1" dirty="0">
                <a:solidFill>
                  <a:schemeClr val="bg1"/>
                </a:solidFill>
                <a:latin typeface="Arial" pitchFamily="34" charset="0"/>
                <a:cs typeface="Arial" pitchFamily="34" charset="0"/>
              </a:rPr>
              <a:t>EDUCATIVA NORMAL SUPERIOR SANTIAGO DE CALI</a:t>
            </a:r>
            <a:br>
              <a:rPr lang="es-CO" sz="1800" b="1" dirty="0">
                <a:solidFill>
                  <a:schemeClr val="bg1"/>
                </a:solidFill>
                <a:latin typeface="Arial" pitchFamily="34" charset="0"/>
                <a:cs typeface="Arial" pitchFamily="34" charset="0"/>
              </a:rPr>
            </a:br>
            <a:r>
              <a:rPr lang="es-CO" sz="1800" b="1" dirty="0">
                <a:solidFill>
                  <a:schemeClr val="bg1"/>
                </a:solidFill>
                <a:latin typeface="Arial" pitchFamily="34" charset="0"/>
                <a:cs typeface="Arial" pitchFamily="34" charset="0"/>
              </a:rPr>
              <a:t>PROGRAMA DE FORMACIÓN COMPLEMENTARIA</a:t>
            </a:r>
            <a:r>
              <a:rPr lang="es-ES_tradnl" sz="1800" b="1" dirty="0">
                <a:solidFill>
                  <a:schemeClr val="bg1"/>
                </a:solidFill>
                <a:latin typeface="Arial" pitchFamily="34" charset="0"/>
                <a:cs typeface="Arial" pitchFamily="34" charset="0"/>
              </a:rPr>
              <a:t/>
            </a:r>
            <a:br>
              <a:rPr lang="es-ES_tradnl" sz="1800" b="1" dirty="0">
                <a:solidFill>
                  <a:schemeClr val="bg1"/>
                </a:solidFill>
                <a:latin typeface="Arial" pitchFamily="34" charset="0"/>
                <a:cs typeface="Arial" pitchFamily="34" charset="0"/>
              </a:rPr>
            </a:br>
            <a:r>
              <a:rPr lang="es-CO" sz="1800" b="1" dirty="0">
                <a:solidFill>
                  <a:schemeClr val="bg1"/>
                </a:solidFill>
                <a:latin typeface="Arial" pitchFamily="34" charset="0"/>
                <a:cs typeface="Arial" pitchFamily="34" charset="0"/>
              </a:rPr>
              <a:t>ÁREA DE PEDAGOGÍA </a:t>
            </a:r>
            <a:r>
              <a:rPr lang="es-ES_tradnl" sz="1800" b="1" dirty="0">
                <a:solidFill>
                  <a:schemeClr val="bg1"/>
                </a:solidFill>
                <a:latin typeface="Arial" pitchFamily="34" charset="0"/>
                <a:cs typeface="Arial" pitchFamily="34" charset="0"/>
              </a:rPr>
              <a:t/>
            </a:r>
            <a:br>
              <a:rPr lang="es-ES_tradnl" sz="1800" b="1" dirty="0">
                <a:solidFill>
                  <a:schemeClr val="bg1"/>
                </a:solidFill>
                <a:latin typeface="Arial" pitchFamily="34" charset="0"/>
                <a:cs typeface="Arial" pitchFamily="34" charset="0"/>
              </a:rPr>
            </a:br>
            <a:r>
              <a:rPr lang="es-CO" sz="1800" b="1" dirty="0">
                <a:solidFill>
                  <a:schemeClr val="bg1"/>
                </a:solidFill>
                <a:latin typeface="Arial" pitchFamily="34" charset="0"/>
                <a:cs typeface="Arial" pitchFamily="34" charset="0"/>
              </a:rPr>
              <a:t>SANTIAGO DE CALI, SEPTIEMBRE </a:t>
            </a:r>
            <a:r>
              <a:rPr lang="es-CO" sz="1800" b="1" dirty="0" smtClean="0">
                <a:solidFill>
                  <a:schemeClr val="bg1"/>
                </a:solidFill>
                <a:latin typeface="Arial" pitchFamily="34" charset="0"/>
                <a:cs typeface="Arial" pitchFamily="34" charset="0"/>
              </a:rPr>
              <a:t>26 DE </a:t>
            </a:r>
            <a:r>
              <a:rPr lang="es-CO" sz="1800" b="1" dirty="0">
                <a:solidFill>
                  <a:schemeClr val="bg1"/>
                </a:solidFill>
                <a:latin typeface="Arial" pitchFamily="34" charset="0"/>
                <a:cs typeface="Arial" pitchFamily="34" charset="0"/>
              </a:rPr>
              <a:t>2013</a:t>
            </a:r>
            <a:endParaRPr lang="es-CO" sz="1800" b="1" dirty="0">
              <a:latin typeface="Arial" pitchFamily="34" charset="0"/>
              <a:cs typeface="Arial" pitchFamily="34" charset="0"/>
            </a:endParaRPr>
          </a:p>
          <a:p>
            <a:pPr algn="ctr"/>
            <a:endParaRPr lang="es-CO"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850" y="2140630"/>
            <a:ext cx="5194300" cy="2796052"/>
          </a:xfrm>
          <a:prstGeom prst="rect">
            <a:avLst/>
          </a:prstGeom>
        </p:spPr>
      </p:pic>
    </p:spTree>
    <p:extLst>
      <p:ext uri="{BB962C8B-B14F-4D97-AF65-F5344CB8AC3E}">
        <p14:creationId xmlns:p14="http://schemas.microsoft.com/office/powerpoint/2010/main" val="3290626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1564" y="188640"/>
            <a:ext cx="5254820" cy="792088"/>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JUSTIFICACIÓN</a:t>
            </a:r>
            <a:endParaRPr lang="es-CO" dirty="0"/>
          </a:p>
        </p:txBody>
      </p:sp>
      <p:sp>
        <p:nvSpPr>
          <p:cNvPr id="3" name="2 Marcador de contenido"/>
          <p:cNvSpPr>
            <a:spLocks noGrp="1"/>
          </p:cNvSpPr>
          <p:nvPr>
            <p:ph sz="quarter" idx="13"/>
          </p:nvPr>
        </p:nvSpPr>
        <p:spPr>
          <a:xfrm>
            <a:off x="402510" y="1412776"/>
            <a:ext cx="8352928" cy="3384375"/>
          </a:xfrm>
        </p:spPr>
        <p:style>
          <a:lnRef idx="0">
            <a:schemeClr val="accent3"/>
          </a:lnRef>
          <a:fillRef idx="3">
            <a:schemeClr val="accent3"/>
          </a:fillRef>
          <a:effectRef idx="3">
            <a:schemeClr val="accent3"/>
          </a:effectRef>
          <a:fontRef idx="minor">
            <a:schemeClr val="lt1"/>
          </a:fontRef>
        </p:style>
        <p:txBody>
          <a:bodyPr>
            <a:normAutofit/>
          </a:bodyPr>
          <a:lstStyle/>
          <a:p>
            <a:pPr algn="just"/>
            <a:r>
              <a:rPr lang="es-CO" dirty="0"/>
              <a:t>Nos dirigimos a la construcción de  nuevas formas de hacer pedagogía. Con el objetivo  de ofrecer estrategias  que permitan la formación integral de  alumnos regulares dentro del instituto para niños ciegos y sordos del valle del cauca, así como la adquisición y consolidación de los conocimientos, las capacidades y los valores que son necesarios para aprender, La meta es educar para la vida y brindar una enseñanza inclusiva donde todos los alumnos reciban la atención con calidad y equidad. </a:t>
            </a:r>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30" y="3986003"/>
            <a:ext cx="3333750" cy="3333750"/>
          </a:xfrm>
          <a:prstGeom prst="rect">
            <a:avLst/>
          </a:prstGeom>
        </p:spPr>
      </p:pic>
    </p:spTree>
    <p:extLst>
      <p:ext uri="{BB962C8B-B14F-4D97-AF65-F5344CB8AC3E}">
        <p14:creationId xmlns:p14="http://schemas.microsoft.com/office/powerpoint/2010/main" val="116317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8487" y="681249"/>
            <a:ext cx="4793703" cy="1068728"/>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JUSTIFICACIÓN</a:t>
            </a:r>
            <a:endParaRPr lang="es-CO" dirty="0"/>
          </a:p>
        </p:txBody>
      </p:sp>
      <p:sp>
        <p:nvSpPr>
          <p:cNvPr id="3" name="2 Marcador de contenido"/>
          <p:cNvSpPr>
            <a:spLocks noGrp="1"/>
          </p:cNvSpPr>
          <p:nvPr>
            <p:ph sz="quarter" idx="13"/>
          </p:nvPr>
        </p:nvSpPr>
        <p:spPr>
          <a:xfrm>
            <a:off x="323528" y="2526730"/>
            <a:ext cx="8568952" cy="3998613"/>
          </a:xfrm>
        </p:spPr>
        <p:style>
          <a:lnRef idx="0">
            <a:schemeClr val="accent3"/>
          </a:lnRef>
          <a:fillRef idx="3">
            <a:schemeClr val="accent3"/>
          </a:fillRef>
          <a:effectRef idx="3">
            <a:schemeClr val="accent3"/>
          </a:effectRef>
          <a:fontRef idx="minor">
            <a:schemeClr val="lt1"/>
          </a:fontRef>
        </p:style>
        <p:txBody>
          <a:bodyPr>
            <a:normAutofit fontScale="85000" lnSpcReduction="10000"/>
          </a:bodyPr>
          <a:lstStyle/>
          <a:p>
            <a:pPr algn="just"/>
            <a:r>
              <a:rPr lang="es-CO" dirty="0"/>
              <a:t>Generando un espacio donde se fomenten nuevas formas de interrelación y respeto que habrán  la posibilidad de  tomar decisiones claves con respecto a los programas curriculares que los estudiantes requieren para alcanzar los objetivos que platea el Sistema Educativo. </a:t>
            </a:r>
            <a:endParaRPr lang="es-CO" dirty="0" smtClean="0"/>
          </a:p>
          <a:p>
            <a:pPr algn="just"/>
            <a:r>
              <a:rPr lang="es-CO" dirty="0" smtClean="0"/>
              <a:t>Muchas </a:t>
            </a:r>
            <a:r>
              <a:rPr lang="es-CO" dirty="0"/>
              <a:t>de estas necesidades educativas puedes ser resueltas con los recursos que tienen la institución; otras en cambios pueden considerarse especiales. </a:t>
            </a:r>
            <a:endParaRPr lang="es-CO" dirty="0" smtClean="0"/>
          </a:p>
          <a:p>
            <a:pPr algn="just"/>
            <a:r>
              <a:rPr lang="es-CO" dirty="0" smtClean="0"/>
              <a:t>Es </a:t>
            </a:r>
            <a:r>
              <a:rPr lang="es-CO" dirty="0"/>
              <a:t>allí donde entra en escena nuestra propuesta que involucra a su vez no solo al estudiante sino al  maestro, la familia y la comunidad, permitiéndole el desarrollo de sus habilidades y su potencial, de manera que pueda construir el conocimiento, respetando su ritmo individual de aprendizaje y permitiéndole avanzar en el proceso educativo con la mayor fluidez posible. </a:t>
            </a:r>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22" y="-49210"/>
            <a:ext cx="3053655" cy="2808312"/>
          </a:xfrm>
          <a:prstGeom prst="rect">
            <a:avLst/>
          </a:prstGeom>
        </p:spPr>
      </p:pic>
    </p:spTree>
    <p:extLst>
      <p:ext uri="{BB962C8B-B14F-4D97-AF65-F5344CB8AC3E}">
        <p14:creationId xmlns:p14="http://schemas.microsoft.com/office/powerpoint/2010/main" val="2636026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332" y="618519"/>
            <a:ext cx="7773338" cy="1010281"/>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OBJETIVO GENERAL</a:t>
            </a:r>
            <a:endParaRPr lang="es-CO" dirty="0"/>
          </a:p>
        </p:txBody>
      </p:sp>
      <p:sp>
        <p:nvSpPr>
          <p:cNvPr id="3" name="2 Marcador de contenido"/>
          <p:cNvSpPr>
            <a:spLocks noGrp="1"/>
          </p:cNvSpPr>
          <p:nvPr>
            <p:ph sz="quarter" idx="13"/>
          </p:nvPr>
        </p:nvSpPr>
        <p:spPr>
          <a:xfrm>
            <a:off x="457200" y="2000357"/>
            <a:ext cx="8229600" cy="1872208"/>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es-CO" dirty="0" smtClean="0"/>
              <a:t>Formular estrategias de </a:t>
            </a:r>
            <a:r>
              <a:rPr lang="es-CO" dirty="0"/>
              <a:t>inclusión </a:t>
            </a:r>
            <a:r>
              <a:rPr lang="es-CO" dirty="0" smtClean="0"/>
              <a:t>que el maestro pueda implementar a </a:t>
            </a:r>
            <a:r>
              <a:rPr lang="es-CO" dirty="0"/>
              <a:t>niños </a:t>
            </a:r>
            <a:r>
              <a:rPr lang="es-CO" dirty="0" smtClean="0"/>
              <a:t>regulares, y con discapacidad visual y auditiva, coherente con el proceso de enseñanza desarrollado en </a:t>
            </a:r>
            <a:r>
              <a:rPr lang="es-CO" dirty="0"/>
              <a:t>el instituto para niños ciegos y sordos del </a:t>
            </a:r>
            <a:r>
              <a:rPr lang="es-CO" dirty="0" smtClean="0"/>
              <a:t>Valle </a:t>
            </a:r>
            <a:r>
              <a:rPr lang="es-CO" dirty="0"/>
              <a:t>del C</a:t>
            </a:r>
            <a:r>
              <a:rPr lang="es-CO" dirty="0" smtClean="0"/>
              <a:t>auca.</a:t>
            </a:r>
            <a:endParaRPr lang="es-CO" dirty="0"/>
          </a:p>
          <a:p>
            <a:pPr marL="0" indent="0">
              <a:buNone/>
            </a:pP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857" y="3647897"/>
            <a:ext cx="4316106" cy="3400772"/>
          </a:xfrm>
          <a:prstGeom prst="rect">
            <a:avLst/>
          </a:prstGeom>
        </p:spPr>
      </p:pic>
    </p:spTree>
    <p:extLst>
      <p:ext uri="{BB962C8B-B14F-4D97-AF65-F5344CB8AC3E}">
        <p14:creationId xmlns:p14="http://schemas.microsoft.com/office/powerpoint/2010/main" val="3009947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6322" y="508839"/>
            <a:ext cx="5830886" cy="975945"/>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OBJETIVOS ESPECÍFICOS</a:t>
            </a:r>
            <a:endParaRPr lang="es-CO" dirty="0"/>
          </a:p>
        </p:txBody>
      </p:sp>
      <p:sp>
        <p:nvSpPr>
          <p:cNvPr id="3" name="2 Marcador de contenido"/>
          <p:cNvSpPr>
            <a:spLocks noGrp="1"/>
          </p:cNvSpPr>
          <p:nvPr>
            <p:ph sz="quarter" idx="13"/>
          </p:nvPr>
        </p:nvSpPr>
        <p:spPr>
          <a:xfrm>
            <a:off x="685330" y="1993623"/>
            <a:ext cx="6622974" cy="4603729"/>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lvl="0" algn="just"/>
            <a:r>
              <a:rPr lang="es-CO" dirty="0"/>
              <a:t>Realizar una  cartilla con diferentes estrategias, </a:t>
            </a:r>
            <a:r>
              <a:rPr lang="es-CO" dirty="0" smtClean="0"/>
              <a:t>que sirva </a:t>
            </a:r>
            <a:r>
              <a:rPr lang="es-CO" dirty="0"/>
              <a:t>como guía para los maestros a la hora de intervenir en el aula.</a:t>
            </a:r>
          </a:p>
          <a:p>
            <a:pPr marL="0" indent="0" algn="just">
              <a:buNone/>
            </a:pPr>
            <a:endParaRPr lang="es-CO" dirty="0"/>
          </a:p>
          <a:p>
            <a:pPr lvl="0" algn="just"/>
            <a:r>
              <a:rPr lang="es-CO" dirty="0"/>
              <a:t>Crear un sitio web que contenga información y actividades que ayuden a </a:t>
            </a:r>
            <a:r>
              <a:rPr lang="es-CO" dirty="0" smtClean="0"/>
              <a:t>optimizar </a:t>
            </a:r>
            <a:r>
              <a:rPr lang="es-CO" dirty="0"/>
              <a:t>la </a:t>
            </a:r>
            <a:r>
              <a:rPr lang="es-CO" dirty="0" smtClean="0"/>
              <a:t>implementación </a:t>
            </a:r>
            <a:r>
              <a:rPr lang="es-CO" dirty="0"/>
              <a:t>de las TIC en las aulas.</a:t>
            </a:r>
          </a:p>
          <a:p>
            <a:pPr marL="0" indent="0" algn="just">
              <a:buNone/>
            </a:pPr>
            <a:r>
              <a:rPr lang="es-CO" dirty="0"/>
              <a:t> </a:t>
            </a:r>
          </a:p>
          <a:p>
            <a:pPr lvl="0" algn="just"/>
            <a:r>
              <a:rPr lang="es-CO" dirty="0"/>
              <a:t>Socializar nuestra propuesta a todos los docentes y directivos del instituto en una reunión académica.</a:t>
            </a:r>
          </a:p>
          <a:p>
            <a:endParaRPr lang="es-CO" dirty="0"/>
          </a:p>
          <a:p>
            <a:endParaRPr lang="es-CO" dirty="0"/>
          </a:p>
        </p:txBody>
      </p:sp>
    </p:spTree>
    <p:extLst>
      <p:ext uri="{BB962C8B-B14F-4D97-AF65-F5344CB8AC3E}">
        <p14:creationId xmlns:p14="http://schemas.microsoft.com/office/powerpoint/2010/main" val="1672979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998" y="548680"/>
            <a:ext cx="6333178" cy="1226306"/>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MARCO DE REFERENCIA</a:t>
            </a:r>
            <a:endParaRPr lang="es-CO" dirty="0"/>
          </a:p>
        </p:txBody>
      </p:sp>
      <p:sp>
        <p:nvSpPr>
          <p:cNvPr id="3" name="2 Marcador de contenido"/>
          <p:cNvSpPr>
            <a:spLocks noGrp="1"/>
          </p:cNvSpPr>
          <p:nvPr>
            <p:ph sz="quarter" idx="13"/>
          </p:nvPr>
        </p:nvSpPr>
        <p:spPr>
          <a:xfrm>
            <a:off x="181998" y="2492896"/>
            <a:ext cx="8782490" cy="4158251"/>
          </a:xfrm>
        </p:spPr>
        <p:style>
          <a:lnRef idx="0">
            <a:schemeClr val="accent3"/>
          </a:lnRef>
          <a:fillRef idx="3">
            <a:schemeClr val="accent3"/>
          </a:fillRef>
          <a:effectRef idx="3">
            <a:schemeClr val="accent3"/>
          </a:effectRef>
          <a:fontRef idx="minor">
            <a:schemeClr val="lt1"/>
          </a:fontRef>
        </p:style>
        <p:txBody>
          <a:bodyPr>
            <a:normAutofit lnSpcReduction="10000"/>
          </a:bodyPr>
          <a:lstStyle/>
          <a:p>
            <a:r>
              <a:rPr lang="es-CO" dirty="0" smtClean="0"/>
              <a:t>MARCO CONTEXTUAL</a:t>
            </a:r>
          </a:p>
          <a:p>
            <a:pPr algn="just"/>
            <a:r>
              <a:rPr lang="es-CO" dirty="0"/>
              <a:t>El Instituto Para Niños Ciegos y Sordos del Valle del Cauca, ubicado en la Calle 5 B 2 No. 37 A </a:t>
            </a:r>
            <a:r>
              <a:rPr lang="es-CO" dirty="0" smtClean="0"/>
              <a:t>– 50, estrato 5 comuna 19 del barrio </a:t>
            </a:r>
            <a:r>
              <a:rPr lang="es-CO" dirty="0"/>
              <a:t>S</a:t>
            </a:r>
            <a:r>
              <a:rPr lang="es-CO" dirty="0" smtClean="0"/>
              <a:t>an Fernando viejo fundado </a:t>
            </a:r>
            <a:r>
              <a:rPr lang="es-CO" dirty="0"/>
              <a:t>por Luisita Sánchez de Hurtado, El 29 de julio de 1942 por Resolución Ejecutiva No 078 del Ministerio de Gobierno, creo el Instituto como una entidad de utilidad común, sin ánimo de lucro, para rehabilitar niños ciegos o sordos y favorecer especialmente a los más pobres.</a:t>
            </a:r>
          </a:p>
          <a:p>
            <a:pPr algn="just"/>
            <a:r>
              <a:rPr lang="es-CO" dirty="0"/>
              <a:t>En sus </a:t>
            </a:r>
            <a:r>
              <a:rPr lang="es-CO" dirty="0" smtClean="0"/>
              <a:t>72 </a:t>
            </a:r>
            <a:r>
              <a:rPr lang="es-CO" dirty="0"/>
              <a:t>años de historia, el Instituto ha rehabilitado a 3.075 niños y </a:t>
            </a:r>
            <a:r>
              <a:rPr lang="es-CO" dirty="0" smtClean="0"/>
              <a:t>niñas atiende los niveles desde pre- escolar hasta tercero de primaria y pre-vocacional.</a:t>
            </a: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76" y="-171400"/>
            <a:ext cx="3333750" cy="3244434"/>
          </a:xfrm>
          <a:prstGeom prst="rect">
            <a:avLst/>
          </a:prstGeom>
        </p:spPr>
      </p:pic>
    </p:spTree>
    <p:extLst>
      <p:ext uri="{BB962C8B-B14F-4D97-AF65-F5344CB8AC3E}">
        <p14:creationId xmlns:p14="http://schemas.microsoft.com/office/powerpoint/2010/main" val="355603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73897" y="332656"/>
            <a:ext cx="5830416" cy="1064798"/>
          </a:xfrm>
        </p:spPr>
        <p:style>
          <a:lnRef idx="1">
            <a:schemeClr val="accent6"/>
          </a:lnRef>
          <a:fillRef idx="3">
            <a:schemeClr val="accent6"/>
          </a:fillRef>
          <a:effectRef idx="2">
            <a:schemeClr val="accent6"/>
          </a:effectRef>
          <a:fontRef idx="minor">
            <a:schemeClr val="lt1"/>
          </a:fontRef>
        </p:style>
        <p:txBody>
          <a:bodyPr/>
          <a:lstStyle/>
          <a:p>
            <a:pPr algn="ctr"/>
            <a:r>
              <a:rPr lang="es-CO" dirty="0" smtClean="0"/>
              <a:t>MARCO CONCEPTUAL</a:t>
            </a:r>
            <a:endParaRPr lang="es-CO" dirty="0"/>
          </a:p>
        </p:txBody>
      </p:sp>
      <p:sp>
        <p:nvSpPr>
          <p:cNvPr id="3" name="2 Marcador de contenido"/>
          <p:cNvSpPr>
            <a:spLocks noGrp="1"/>
          </p:cNvSpPr>
          <p:nvPr>
            <p:ph sz="quarter" idx="13"/>
          </p:nvPr>
        </p:nvSpPr>
        <p:spPr>
          <a:xfrm>
            <a:off x="467544" y="2367093"/>
            <a:ext cx="8208912" cy="4230259"/>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algn="just"/>
            <a:r>
              <a:rPr lang="es-CO" dirty="0"/>
              <a:t>La </a:t>
            </a:r>
            <a:r>
              <a:rPr lang="es-CO" b="1" dirty="0">
                <a:solidFill>
                  <a:schemeClr val="bg1"/>
                </a:solidFill>
              </a:rPr>
              <a:t>Educación inclusiva </a:t>
            </a:r>
            <a:r>
              <a:rPr lang="es-CO" dirty="0"/>
              <a:t>implica que todos  aprendan juntos independientemente de su origen, sus condiciones personales, sociales o culturales. En </a:t>
            </a:r>
            <a:r>
              <a:rPr lang="es-CO" dirty="0">
                <a:solidFill>
                  <a:schemeClr val="bg1"/>
                </a:solidFill>
              </a:rPr>
              <a:t>la</a:t>
            </a:r>
            <a:r>
              <a:rPr lang="es-CO" b="1" dirty="0">
                <a:solidFill>
                  <a:schemeClr val="bg1"/>
                </a:solidFill>
              </a:rPr>
              <a:t> escuela inclusiva </a:t>
            </a:r>
            <a:r>
              <a:rPr lang="es-CO" dirty="0"/>
              <a:t>todos los alumnos se benefician de una enseñanza adaptada a sus </a:t>
            </a:r>
            <a:r>
              <a:rPr lang="es-CO" dirty="0" smtClean="0"/>
              <a:t>condiciones y </a:t>
            </a:r>
            <a:r>
              <a:rPr lang="es-CO" dirty="0"/>
              <a:t>no </a:t>
            </a:r>
            <a:r>
              <a:rPr lang="es-CO" dirty="0" smtClean="0"/>
              <a:t>sólo, a los </a:t>
            </a:r>
            <a:r>
              <a:rPr lang="es-CO" dirty="0"/>
              <a:t>que presentan  necesidades educativas </a:t>
            </a:r>
            <a:r>
              <a:rPr lang="es-CO" dirty="0" smtClean="0"/>
              <a:t>específicas, logrando  </a:t>
            </a:r>
            <a:r>
              <a:rPr lang="es-CO" dirty="0"/>
              <a:t>un </a:t>
            </a:r>
            <a:r>
              <a:rPr lang="es-CO" b="1" dirty="0">
                <a:solidFill>
                  <a:schemeClr val="bg1"/>
                </a:solidFill>
              </a:rPr>
              <a:t>aprendizaje </a:t>
            </a:r>
            <a:r>
              <a:rPr lang="es-CO" b="1" dirty="0" smtClean="0">
                <a:solidFill>
                  <a:schemeClr val="bg1"/>
                </a:solidFill>
              </a:rPr>
              <a:t>significativo</a:t>
            </a:r>
            <a:r>
              <a:rPr lang="es-CO" dirty="0" smtClean="0"/>
              <a:t>, relacionando </a:t>
            </a:r>
            <a:r>
              <a:rPr lang="es-CO" dirty="0"/>
              <a:t>los contenidos </a:t>
            </a:r>
            <a:r>
              <a:rPr lang="es-CO" dirty="0" smtClean="0"/>
              <a:t>con </a:t>
            </a:r>
            <a:r>
              <a:rPr lang="es-CO" dirty="0"/>
              <a:t>lo que el alumno ya sabe,  de esta manera las </a:t>
            </a:r>
            <a:r>
              <a:rPr lang="es-CO" b="1" dirty="0">
                <a:solidFill>
                  <a:schemeClr val="bg1"/>
                </a:solidFill>
              </a:rPr>
              <a:t>competencias</a:t>
            </a:r>
            <a:r>
              <a:rPr lang="es-CO" dirty="0"/>
              <a:t> adquiridas reflejan "una manera de ser", como resultado de lo que se sabe y de lo que se sabe </a:t>
            </a:r>
            <a:r>
              <a:rPr lang="es-CO" dirty="0" smtClean="0"/>
              <a:t>hacer.</a:t>
            </a:r>
          </a:p>
          <a:p>
            <a:pPr algn="just"/>
            <a:r>
              <a:rPr lang="es-CO" dirty="0" smtClean="0"/>
              <a:t>Por lo tanto debe diseñarse, elaborarse </a:t>
            </a:r>
            <a:r>
              <a:rPr lang="es-CO" dirty="0"/>
              <a:t>y </a:t>
            </a:r>
            <a:r>
              <a:rPr lang="es-CO" dirty="0" smtClean="0"/>
              <a:t>desarrollarse </a:t>
            </a:r>
            <a:r>
              <a:rPr lang="es-CO" dirty="0"/>
              <a:t>un </a:t>
            </a:r>
            <a:r>
              <a:rPr lang="es-CO" b="1" dirty="0">
                <a:solidFill>
                  <a:schemeClr val="bg1"/>
                </a:solidFill>
              </a:rPr>
              <a:t>currículo significativo</a:t>
            </a:r>
            <a:r>
              <a:rPr lang="es-CO" dirty="0"/>
              <a:t>. </a:t>
            </a:r>
            <a:r>
              <a:rPr lang="es-CO" dirty="0" smtClean="0"/>
              <a:t>Definiéndose como estrategias </a:t>
            </a:r>
            <a:r>
              <a:rPr lang="es-CO" dirty="0"/>
              <a:t>pedagógicas pensadas y  desarrolladas en el salón de clase, así como las formas de entender y </a:t>
            </a:r>
            <a:r>
              <a:rPr lang="es-CO" dirty="0" smtClean="0"/>
              <a:t>efectuar </a:t>
            </a:r>
            <a:r>
              <a:rPr lang="es-CO" dirty="0"/>
              <a:t>la evaluación.</a:t>
            </a:r>
          </a:p>
          <a:p>
            <a:pPr marL="0" indent="0">
              <a:buNone/>
            </a:pPr>
            <a:endParaRPr lang="es-CO" dirty="0"/>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3765" y="188640"/>
            <a:ext cx="4036775" cy="2282220"/>
          </a:xfrm>
          <a:prstGeom prst="rect">
            <a:avLst/>
          </a:prstGeom>
        </p:spPr>
      </p:pic>
    </p:spTree>
    <p:extLst>
      <p:ext uri="{BB962C8B-B14F-4D97-AF65-F5344CB8AC3E}">
        <p14:creationId xmlns:p14="http://schemas.microsoft.com/office/powerpoint/2010/main" val="230301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18519"/>
            <a:ext cx="4752528" cy="1271902"/>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MARCO CONCEPTUAL</a:t>
            </a:r>
            <a:endParaRPr lang="es-CO" dirty="0"/>
          </a:p>
        </p:txBody>
      </p:sp>
      <p:sp>
        <p:nvSpPr>
          <p:cNvPr id="3" name="2 Marcador de contenido"/>
          <p:cNvSpPr>
            <a:spLocks noGrp="1"/>
          </p:cNvSpPr>
          <p:nvPr>
            <p:ph sz="quarter" idx="13"/>
          </p:nvPr>
        </p:nvSpPr>
        <p:spPr>
          <a:xfrm>
            <a:off x="395536" y="2367093"/>
            <a:ext cx="8352928" cy="4014235"/>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algn="just"/>
            <a:r>
              <a:rPr lang="es-CO" dirty="0" smtClean="0"/>
              <a:t>Permitiendo   </a:t>
            </a:r>
            <a:r>
              <a:rPr lang="es-CO" dirty="0"/>
              <a:t>a su vez un  </a:t>
            </a:r>
            <a:r>
              <a:rPr lang="es-CO" dirty="0" smtClean="0"/>
              <a:t>desarrollo cognoscitivo, habilidades </a:t>
            </a:r>
            <a:r>
              <a:rPr lang="es-CO" dirty="0"/>
              <a:t>y </a:t>
            </a:r>
            <a:r>
              <a:rPr lang="es-CO" dirty="0" smtClean="0"/>
              <a:t>disposiciones </a:t>
            </a:r>
            <a:r>
              <a:rPr lang="es-CO" dirty="0"/>
              <a:t>de los niños que </a:t>
            </a:r>
            <a:r>
              <a:rPr lang="es-CO" dirty="0" smtClean="0"/>
              <a:t>ayudan </a:t>
            </a:r>
            <a:r>
              <a:rPr lang="es-CO" dirty="0"/>
              <a:t>a pensar y entender el mundo que les rodea. Apoyados en los  </a:t>
            </a:r>
            <a:r>
              <a:rPr lang="es-CO" b="1" dirty="0">
                <a:solidFill>
                  <a:schemeClr val="bg1"/>
                </a:solidFill>
              </a:rPr>
              <a:t>conocimientos previos </a:t>
            </a:r>
            <a:r>
              <a:rPr lang="es-CO" dirty="0"/>
              <a:t>que posee el individuo y que le permiten aprender de un modo </a:t>
            </a:r>
            <a:r>
              <a:rPr lang="es-CO" dirty="0" smtClean="0"/>
              <a:t>significativo, </a:t>
            </a:r>
            <a:r>
              <a:rPr lang="es-CO" dirty="0"/>
              <a:t>estableciendo puentes cognitivos entre éstos y la nueva información sin dejar a un lado, la</a:t>
            </a:r>
            <a:r>
              <a:rPr lang="es-CO" dirty="0">
                <a:solidFill>
                  <a:srgbClr val="FF0000"/>
                </a:solidFill>
              </a:rPr>
              <a:t> </a:t>
            </a:r>
            <a:r>
              <a:rPr lang="es-CO" b="1" dirty="0">
                <a:solidFill>
                  <a:schemeClr val="bg1"/>
                </a:solidFill>
              </a:rPr>
              <a:t>retroalimentación</a:t>
            </a:r>
            <a:r>
              <a:rPr lang="es-CO" dirty="0">
                <a:solidFill>
                  <a:srgbClr val="FF0000"/>
                </a:solidFill>
              </a:rPr>
              <a:t> </a:t>
            </a:r>
            <a:r>
              <a:rPr lang="es-CO" dirty="0"/>
              <a:t>que proporciona la reflexión sobre los puntos fuertes y débiles de una persona, resultado de un diagnóstico individualizado partiendo desde  la </a:t>
            </a:r>
            <a:r>
              <a:rPr lang="es-CO" b="1" dirty="0">
                <a:solidFill>
                  <a:schemeClr val="bg1"/>
                </a:solidFill>
              </a:rPr>
              <a:t>diversidad</a:t>
            </a:r>
            <a:r>
              <a:rPr lang="es-CO" dirty="0"/>
              <a:t> que en el contexto educativo se  entiende como variedad de ideas, </a:t>
            </a:r>
            <a:r>
              <a:rPr lang="es-CO" dirty="0" smtClean="0"/>
              <a:t>experiencias </a:t>
            </a:r>
            <a:r>
              <a:rPr lang="es-CO" dirty="0"/>
              <a:t>y </a:t>
            </a:r>
            <a:r>
              <a:rPr lang="es-CO" dirty="0" smtClean="0"/>
              <a:t>aptitudes </a:t>
            </a:r>
            <a:r>
              <a:rPr lang="es-CO" dirty="0"/>
              <a:t>previas, estilos de aprendizaje, y ritmos de trabajo</a:t>
            </a:r>
            <a:r>
              <a:rPr lang="es-CO" dirty="0" smtClean="0"/>
              <a:t>.</a:t>
            </a: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89993"/>
            <a:ext cx="4139952" cy="2782889"/>
          </a:xfrm>
          <a:prstGeom prst="rect">
            <a:avLst/>
          </a:prstGeom>
        </p:spPr>
      </p:pic>
    </p:spTree>
    <p:extLst>
      <p:ext uri="{BB962C8B-B14F-4D97-AF65-F5344CB8AC3E}">
        <p14:creationId xmlns:p14="http://schemas.microsoft.com/office/powerpoint/2010/main" val="2164369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608494"/>
            <a:ext cx="5110804" cy="1154298"/>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MARCO TEÓRICO</a:t>
            </a:r>
            <a:endParaRPr lang="es-CO" dirty="0"/>
          </a:p>
        </p:txBody>
      </p:sp>
      <p:sp>
        <p:nvSpPr>
          <p:cNvPr id="3" name="2 Marcador de contenido"/>
          <p:cNvSpPr>
            <a:spLocks noGrp="1"/>
          </p:cNvSpPr>
          <p:nvPr>
            <p:ph sz="quarter" idx="13"/>
          </p:nvPr>
        </p:nvSpPr>
        <p:spPr>
          <a:xfrm>
            <a:off x="467544" y="2367093"/>
            <a:ext cx="8208912" cy="3942227"/>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es-CO" dirty="0"/>
              <a:t>Los maestros deben saber,  lo que deben hacer, en el proceso de la enseñanza y el aprendizaje, para una educación que tenga énfasis en lograr la igualdad, la transformación y la inclusión de todos los individuos interesándose en todos los grupos sociales especialmente en los que son propensos a ser discriminados o no incluidos por ejemplo </a:t>
            </a:r>
            <a:r>
              <a:rPr lang="es-CO" b="1" dirty="0"/>
              <a:t>Lewin</a:t>
            </a:r>
            <a:r>
              <a:rPr lang="es-CO" dirty="0"/>
              <a:t>  “señala que las minorías son a su vez, minorías discriminadas o susceptibles de serlo en contextos de restructuración o de orientación de acción social”.</a:t>
            </a:r>
          </a:p>
          <a:p>
            <a:pPr marL="0" indent="0" algn="just">
              <a:buNone/>
            </a:pP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 y="13026"/>
            <a:ext cx="4867650" cy="2542080"/>
          </a:xfrm>
          <a:prstGeom prst="rect">
            <a:avLst/>
          </a:prstGeom>
        </p:spPr>
      </p:pic>
    </p:spTree>
    <p:extLst>
      <p:ext uri="{BB962C8B-B14F-4D97-AF65-F5344CB8AC3E}">
        <p14:creationId xmlns:p14="http://schemas.microsoft.com/office/powerpoint/2010/main" val="344840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608494"/>
            <a:ext cx="5110804" cy="1154298"/>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MARCO TEÓRICO</a:t>
            </a:r>
            <a:endParaRPr lang="es-CO" dirty="0"/>
          </a:p>
        </p:txBody>
      </p:sp>
      <p:sp>
        <p:nvSpPr>
          <p:cNvPr id="3" name="2 Marcador de contenido"/>
          <p:cNvSpPr>
            <a:spLocks noGrp="1"/>
          </p:cNvSpPr>
          <p:nvPr>
            <p:ph sz="quarter" idx="13"/>
          </p:nvPr>
        </p:nvSpPr>
        <p:spPr>
          <a:xfrm>
            <a:off x="467544" y="2367093"/>
            <a:ext cx="8208912" cy="4158251"/>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es-CO" dirty="0"/>
              <a:t>Al igual que  </a:t>
            </a:r>
            <a:r>
              <a:rPr lang="es-CO" b="1" dirty="0" err="1"/>
              <a:t>Schuts</a:t>
            </a:r>
            <a:r>
              <a:rPr lang="es-CO" b="1" dirty="0"/>
              <a:t> </a:t>
            </a:r>
            <a:r>
              <a:rPr lang="es-CO" dirty="0"/>
              <a:t> quien expresa claramente la Necesidad de inclusión; es decir, la necesidad que experimenta el nuevo miembro de un grupo, de sentirse aceptado e integrado al grupo al que se suma. En coherencia  con lo anterior  y </a:t>
            </a:r>
            <a:r>
              <a:rPr lang="es-CO" b="1" dirty="0"/>
              <a:t>Gilles Ferry  </a:t>
            </a:r>
            <a:r>
              <a:rPr lang="es-CO" dirty="0"/>
              <a:t>se interesa sobre todo en el estudio y la experimentación de la relación pedagógica; se cuestiona sobre el rol del maestro, el cual, en su concepto, debe ser de nuevo estructurado para satisfacer las exigencias que demanda la sociedad actual al sistema educativo.</a:t>
            </a:r>
          </a:p>
          <a:p>
            <a:pPr marL="0" indent="0" algn="just">
              <a:buNone/>
            </a:pP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 y="13026"/>
            <a:ext cx="4867650" cy="2542080"/>
          </a:xfrm>
          <a:prstGeom prst="rect">
            <a:avLst/>
          </a:prstGeom>
        </p:spPr>
      </p:pic>
    </p:spTree>
    <p:extLst>
      <p:ext uri="{BB962C8B-B14F-4D97-AF65-F5344CB8AC3E}">
        <p14:creationId xmlns:p14="http://schemas.microsoft.com/office/powerpoint/2010/main" val="257082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88640"/>
            <a:ext cx="4678758" cy="864096"/>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MARCO LEGAL</a:t>
            </a:r>
            <a:endParaRPr lang="es-CO" dirty="0"/>
          </a:p>
        </p:txBody>
      </p:sp>
      <p:sp>
        <p:nvSpPr>
          <p:cNvPr id="3" name="2 Marcador de contenido"/>
          <p:cNvSpPr>
            <a:spLocks noGrp="1"/>
          </p:cNvSpPr>
          <p:nvPr>
            <p:ph sz="quarter" idx="13"/>
          </p:nvPr>
        </p:nvSpPr>
        <p:spPr>
          <a:xfrm>
            <a:off x="539552" y="1340769"/>
            <a:ext cx="8064896" cy="3960440"/>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r>
              <a:rPr lang="es-CO" dirty="0"/>
              <a:t>La Educación Inclusiva se fundamenta en las directrices que recogen las diferentes legislaciones, encuentros y/o congresos internacionales que, sobre temas educativos y de derechos humanos se han celebrado desde 1948. </a:t>
            </a:r>
            <a:endParaRPr lang="es-CO" dirty="0" smtClean="0"/>
          </a:p>
          <a:p>
            <a:r>
              <a:rPr lang="es-CO" dirty="0" smtClean="0"/>
              <a:t>En </a:t>
            </a:r>
            <a:r>
              <a:rPr lang="es-CO" dirty="0"/>
              <a:t>la Declaración Universal de los Derechos Humanos (1948, art.1), se defiende que "Todos los seres humanos nacen libres e iguales en dignidad y en derechos". </a:t>
            </a:r>
            <a:endParaRPr lang="es-CO" dirty="0" smtClean="0"/>
          </a:p>
          <a:p>
            <a:r>
              <a:rPr lang="es-CO" dirty="0" smtClean="0"/>
              <a:t>La </a:t>
            </a:r>
            <a:r>
              <a:rPr lang="es-CO" dirty="0"/>
              <a:t>Convención sobre los Derechos de la Infancia (1989, art. 23.1) señala la obligación y el compromiso de los Estados con la calidad de vida de los niños y niñas con discapacidad y regulares. </a:t>
            </a:r>
            <a:endParaRPr lang="es-CO" dirty="0" smtClean="0"/>
          </a:p>
          <a:p>
            <a:endParaRPr lang="es-CO" dirty="0"/>
          </a:p>
          <a:p>
            <a:r>
              <a:rPr lang="es-CO" dirty="0" smtClean="0"/>
              <a:t>También </a:t>
            </a:r>
            <a:r>
              <a:rPr lang="es-CO" dirty="0"/>
              <a:t>en la Convención sobre los Derechos de la Infancia (1989. art. 23.3), se establece el compromiso y la obligación de los Estados en la educación. "En atención a las necesidades especiales del </a:t>
            </a:r>
            <a:r>
              <a:rPr lang="es-CO" dirty="0" smtClean="0"/>
              <a:t>niño.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688" y="4336704"/>
            <a:ext cx="4559311" cy="2505075"/>
          </a:xfrm>
          <a:prstGeom prst="rect">
            <a:avLst/>
          </a:prstGeom>
        </p:spPr>
      </p:pic>
    </p:spTree>
    <p:extLst>
      <p:ext uri="{BB962C8B-B14F-4D97-AF65-F5344CB8AC3E}">
        <p14:creationId xmlns:p14="http://schemas.microsoft.com/office/powerpoint/2010/main" val="36456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548680"/>
            <a:ext cx="7851648" cy="3168352"/>
          </a:xfrm>
        </p:spPr>
        <p:txBody>
          <a:bodyPr>
            <a:normAutofit/>
          </a:bodyPr>
          <a:lstStyle/>
          <a:p>
            <a:pPr algn="ctr">
              <a:defRPr/>
            </a:pPr>
            <a:r>
              <a:rPr lang="es-ES_tradnl" b="1" dirty="0" smtClean="0">
                <a:solidFill>
                  <a:schemeClr val="tx2">
                    <a:lumMod val="40000"/>
                    <a:lumOff val="60000"/>
                  </a:schemeClr>
                </a:solidFill>
                <a:latin typeface="Aharoni" pitchFamily="2" charset="-79"/>
                <a:cs typeface="Aharoni" pitchFamily="2" charset="-79"/>
              </a:rPr>
              <a:t>¡UN MUNDO DE INCLUSIÓN, UN DESAFÌO POR CONQUISTAR!</a:t>
            </a:r>
            <a:r>
              <a:rPr lang="es-ES_tradnl" sz="2400" b="1" dirty="0">
                <a:solidFill>
                  <a:schemeClr val="tx2">
                    <a:lumMod val="40000"/>
                    <a:lumOff val="60000"/>
                  </a:schemeClr>
                </a:solidFill>
              </a:rPr>
              <a:t/>
            </a:r>
            <a:br>
              <a:rPr lang="es-ES_tradnl" sz="2400" b="1" dirty="0">
                <a:solidFill>
                  <a:schemeClr val="tx2">
                    <a:lumMod val="40000"/>
                    <a:lumOff val="60000"/>
                  </a:schemeClr>
                </a:solidFill>
              </a:rPr>
            </a:br>
            <a:endParaRPr lang="es-CO" sz="2400" b="1" dirty="0">
              <a:solidFill>
                <a:schemeClr val="tx2">
                  <a:lumMod val="40000"/>
                  <a:lumOff val="60000"/>
                </a:schemeClr>
              </a:solidFill>
            </a:endParaRPr>
          </a:p>
        </p:txBody>
      </p:sp>
    </p:spTree>
    <p:extLst>
      <p:ext uri="{BB962C8B-B14F-4D97-AF65-F5344CB8AC3E}">
        <p14:creationId xmlns:p14="http://schemas.microsoft.com/office/powerpoint/2010/main" val="404874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5896" y="626216"/>
            <a:ext cx="5110806" cy="1226306"/>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MARCO LEGAL</a:t>
            </a:r>
            <a:endParaRPr lang="es-CO" dirty="0"/>
          </a:p>
        </p:txBody>
      </p:sp>
      <p:sp>
        <p:nvSpPr>
          <p:cNvPr id="3" name="2 Marcador de contenido"/>
          <p:cNvSpPr>
            <a:spLocks noGrp="1"/>
          </p:cNvSpPr>
          <p:nvPr>
            <p:ph sz="quarter" idx="13"/>
          </p:nvPr>
        </p:nvSpPr>
        <p:spPr>
          <a:xfrm>
            <a:off x="251520" y="2492896"/>
            <a:ext cx="8640960" cy="4176464"/>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algn="just"/>
            <a:r>
              <a:rPr lang="es-CO" dirty="0"/>
              <a:t>En las conclusiones de la Conferencia Mundial sobre Educación para todos (Tailandia, 1990) se lee que "existe un compromiso internacional para satisfacer las necesidades básicas de aprendizaje de todos los individuos. Y a universalizar el acceso y promover la equidad". </a:t>
            </a:r>
            <a:endParaRPr lang="es-CO" dirty="0" smtClean="0"/>
          </a:p>
          <a:p>
            <a:pPr algn="just"/>
            <a:r>
              <a:rPr lang="es-CO" dirty="0" smtClean="0"/>
              <a:t>La </a:t>
            </a:r>
            <a:r>
              <a:rPr lang="es-CO" dirty="0"/>
              <a:t>Conferencia Mundial sobre necesidades educativas especiales (Salamanca, 1994) proclama que todos los niños de ambos sexos tienen un derecho fundamental a la educación, y debe dárseles la oportunidad de alcanzar y mantener un nivel aceptable de conocimientos, cada niño tiene características, intereses, capacidades y necesidades de aprendizaje que le son propios. </a:t>
            </a:r>
            <a:endParaRPr lang="es-CO" dirty="0" smtClean="0"/>
          </a:p>
          <a:p>
            <a:pPr algn="just"/>
            <a:r>
              <a:rPr lang="es-CO" dirty="0" smtClean="0"/>
              <a:t>El </a:t>
            </a:r>
            <a:r>
              <a:rPr lang="es-CO" dirty="0"/>
              <a:t>Informe de la UNESCO sobre la Educación para el siglo XXI (1996), "La Educación Inclusiva implica que todos los niños y niñas de una determinada comunidad aprendan juntos independiente de sus condiciones personales, sociales o culturales, incluso aquellos que presentan discapacidad" (UNICEF, UNESCO</a:t>
            </a:r>
            <a:r>
              <a:rPr lang="es-CO" dirty="0" smtClean="0"/>
              <a:t>)</a:t>
            </a: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89"/>
            <a:ext cx="3333750" cy="2455970"/>
          </a:xfrm>
          <a:prstGeom prst="rect">
            <a:avLst/>
          </a:prstGeom>
        </p:spPr>
      </p:pic>
    </p:spTree>
    <p:extLst>
      <p:ext uri="{BB962C8B-B14F-4D97-AF65-F5344CB8AC3E}">
        <p14:creationId xmlns:p14="http://schemas.microsoft.com/office/powerpoint/2010/main" val="1397419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620688"/>
            <a:ext cx="4462733" cy="1008112"/>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PLAN DE ACCIÓN</a:t>
            </a:r>
            <a:endParaRPr lang="es-CO"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144963466"/>
              </p:ext>
            </p:extLst>
          </p:nvPr>
        </p:nvGraphicFramePr>
        <p:xfrm>
          <a:off x="683568" y="1844824"/>
          <a:ext cx="8136904" cy="4312168"/>
        </p:xfrm>
        <a:graphic>
          <a:graphicData uri="http://schemas.openxmlformats.org/drawingml/2006/table">
            <a:tbl>
              <a:tblPr firstRow="1" bandRow="1">
                <a:tableStyleId>{5C22544A-7EE6-4342-B048-85BDC9FD1C3A}</a:tableStyleId>
              </a:tblPr>
              <a:tblGrid>
                <a:gridCol w="893220"/>
                <a:gridCol w="1769501"/>
                <a:gridCol w="2023548"/>
                <a:gridCol w="2003666"/>
                <a:gridCol w="1446969"/>
              </a:tblGrid>
              <a:tr h="361110">
                <a:tc>
                  <a:txBody>
                    <a:bodyPr/>
                    <a:lstStyle/>
                    <a:p>
                      <a:pPr algn="l">
                        <a:lnSpc>
                          <a:spcPct val="107000"/>
                        </a:lnSpc>
                        <a:spcAft>
                          <a:spcPts val="800"/>
                        </a:spcAft>
                      </a:pPr>
                      <a:r>
                        <a:rPr lang="es-CO" sz="1000" dirty="0">
                          <a:effectLst/>
                        </a:rPr>
                        <a:t>TIEMPO</a:t>
                      </a:r>
                      <a:endParaRPr lang="es-CO" sz="1000" dirty="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ACTIVIDAD</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OBJETIVO</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RESPONSABLES</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RECURSOS</a:t>
                      </a:r>
                      <a:endParaRPr lang="es-CO" sz="1000">
                        <a:solidFill>
                          <a:srgbClr val="FFFFFF"/>
                        </a:solidFill>
                        <a:effectLst/>
                        <a:latin typeface="Calibri"/>
                        <a:ea typeface="Calibri"/>
                        <a:cs typeface="Times New Roman"/>
                      </a:endParaRPr>
                    </a:p>
                  </a:txBody>
                  <a:tcPr marL="60602" marR="60602" marT="0" marB="0"/>
                </a:tc>
              </a:tr>
              <a:tr h="1852510">
                <a:tc>
                  <a:txBody>
                    <a:bodyPr/>
                    <a:lstStyle/>
                    <a:p>
                      <a:pPr algn="l">
                        <a:lnSpc>
                          <a:spcPct val="107000"/>
                        </a:lnSpc>
                        <a:spcAft>
                          <a:spcPts val="800"/>
                        </a:spcAft>
                      </a:pPr>
                      <a:r>
                        <a:rPr lang="es-CO" sz="1000">
                          <a:effectLst/>
                        </a:rPr>
                        <a:t>Octubre 12 de 2013</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dirty="0">
                          <a:effectLst/>
                        </a:rPr>
                        <a:t>Realización del producto final  ( cartilla guía para los </a:t>
                      </a:r>
                      <a:r>
                        <a:rPr lang="es-CO" sz="1000" dirty="0" smtClean="0">
                          <a:effectLst/>
                        </a:rPr>
                        <a:t>maestros del instituto)</a:t>
                      </a:r>
                      <a:endParaRPr lang="es-CO" sz="1000" dirty="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0"/>
                        </a:spcAft>
                      </a:pPr>
                      <a:r>
                        <a:rPr lang="es-CO" sz="1000">
                          <a:effectLst/>
                        </a:rPr>
                        <a:t>Dar a conocer a los maestros  diferentes maneras para la creación de estrategias de inclusión para el trabajo con los niños regulares dentro del instituto para niños ciegos y sordos del valle del cauca.</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Johanna Burbano.</a:t>
                      </a:r>
                    </a:p>
                    <a:p>
                      <a:pPr algn="l">
                        <a:lnSpc>
                          <a:spcPct val="107000"/>
                        </a:lnSpc>
                        <a:spcAft>
                          <a:spcPts val="800"/>
                        </a:spcAft>
                      </a:pPr>
                      <a:r>
                        <a:rPr lang="es-CO" sz="1000">
                          <a:effectLst/>
                        </a:rPr>
                        <a:t>Gustavo Pame.</a:t>
                      </a:r>
                    </a:p>
                    <a:p>
                      <a:pPr algn="l">
                        <a:lnSpc>
                          <a:spcPct val="107000"/>
                        </a:lnSpc>
                        <a:spcAft>
                          <a:spcPts val="800"/>
                        </a:spcAft>
                      </a:pPr>
                      <a:r>
                        <a:rPr lang="es-CO" sz="1000">
                          <a:effectLst/>
                        </a:rPr>
                        <a:t>Alejandro Pinzón.</a:t>
                      </a:r>
                    </a:p>
                    <a:p>
                      <a:pPr algn="l">
                        <a:lnSpc>
                          <a:spcPct val="107000"/>
                        </a:lnSpc>
                        <a:spcAft>
                          <a:spcPts val="800"/>
                        </a:spcAft>
                      </a:pPr>
                      <a:r>
                        <a:rPr lang="es-CO" sz="1000">
                          <a:effectLst/>
                        </a:rPr>
                        <a:t>Kelly J. Zúñiga.</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0"/>
                        </a:spcAft>
                      </a:pPr>
                      <a:r>
                        <a:rPr lang="es-CO" sz="1000">
                          <a:effectLst/>
                        </a:rPr>
                        <a:t>Instrumentos de dibujo: </a:t>
                      </a:r>
                    </a:p>
                    <a:p>
                      <a:pPr algn="l">
                        <a:lnSpc>
                          <a:spcPct val="107000"/>
                        </a:lnSpc>
                        <a:spcAft>
                          <a:spcPts val="0"/>
                        </a:spcAft>
                      </a:pPr>
                      <a:r>
                        <a:rPr lang="es-CO" sz="1000">
                          <a:effectLst/>
                        </a:rPr>
                        <a:t>Lápiz</a:t>
                      </a:r>
                    </a:p>
                    <a:p>
                      <a:pPr algn="l">
                        <a:lnSpc>
                          <a:spcPct val="107000"/>
                        </a:lnSpc>
                        <a:spcAft>
                          <a:spcPts val="0"/>
                        </a:spcAft>
                      </a:pPr>
                      <a:r>
                        <a:rPr lang="es-CO" sz="1000">
                          <a:effectLst/>
                        </a:rPr>
                        <a:t>Borrador</a:t>
                      </a:r>
                    </a:p>
                    <a:p>
                      <a:pPr algn="l">
                        <a:lnSpc>
                          <a:spcPct val="107000"/>
                        </a:lnSpc>
                        <a:spcAft>
                          <a:spcPts val="0"/>
                        </a:spcAft>
                      </a:pPr>
                      <a:r>
                        <a:rPr lang="es-CO" sz="1000">
                          <a:effectLst/>
                        </a:rPr>
                        <a:t>Pintura:</a:t>
                      </a:r>
                    </a:p>
                    <a:p>
                      <a:pPr algn="l">
                        <a:lnSpc>
                          <a:spcPct val="107000"/>
                        </a:lnSpc>
                        <a:spcAft>
                          <a:spcPts val="0"/>
                        </a:spcAft>
                      </a:pPr>
                      <a:r>
                        <a:rPr lang="es-CO" sz="1000">
                          <a:effectLst/>
                        </a:rPr>
                        <a:t>Pinceles</a:t>
                      </a:r>
                    </a:p>
                    <a:p>
                      <a:pPr algn="l">
                        <a:lnSpc>
                          <a:spcPct val="107000"/>
                        </a:lnSpc>
                        <a:spcAft>
                          <a:spcPts val="0"/>
                        </a:spcAft>
                      </a:pPr>
                      <a:r>
                        <a:rPr lang="es-CO" sz="1000">
                          <a:effectLst/>
                        </a:rPr>
                        <a:t>Vinilos</a:t>
                      </a:r>
                    </a:p>
                    <a:p>
                      <a:pPr algn="l">
                        <a:lnSpc>
                          <a:spcPct val="107000"/>
                        </a:lnSpc>
                        <a:spcAft>
                          <a:spcPts val="0"/>
                        </a:spcAft>
                      </a:pPr>
                      <a:r>
                        <a:rPr lang="es-CO" sz="1000">
                          <a:effectLst/>
                        </a:rPr>
                        <a:t>Impresiones </a:t>
                      </a:r>
                      <a:endParaRPr lang="es-CO" sz="1000">
                        <a:solidFill>
                          <a:srgbClr val="FFFFFF"/>
                        </a:solidFill>
                        <a:effectLst/>
                        <a:latin typeface="Calibri"/>
                        <a:ea typeface="Calibri"/>
                        <a:cs typeface="Times New Roman"/>
                      </a:endParaRPr>
                    </a:p>
                  </a:txBody>
                  <a:tcPr marL="60602" marR="60602" marT="0" marB="0"/>
                </a:tc>
              </a:tr>
              <a:tr h="1091073">
                <a:tc>
                  <a:txBody>
                    <a:bodyPr/>
                    <a:lstStyle/>
                    <a:p>
                      <a:pPr algn="l">
                        <a:lnSpc>
                          <a:spcPct val="107000"/>
                        </a:lnSpc>
                        <a:spcAft>
                          <a:spcPts val="800"/>
                        </a:spcAft>
                      </a:pPr>
                      <a:r>
                        <a:rPr lang="es-CO" sz="1000">
                          <a:effectLst/>
                        </a:rPr>
                        <a:t>Octubre 14  de 2013</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Realización de la página web</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Desarrollar un sitio web  con información buscando potenciar el manejo de las TIC por parte de los maestros del instituto.</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800"/>
                        </a:spcAft>
                      </a:pPr>
                      <a:r>
                        <a:rPr lang="es-CO" sz="1000">
                          <a:effectLst/>
                        </a:rPr>
                        <a:t>Johanna Burbano.</a:t>
                      </a:r>
                    </a:p>
                    <a:p>
                      <a:pPr algn="l">
                        <a:lnSpc>
                          <a:spcPct val="107000"/>
                        </a:lnSpc>
                        <a:spcAft>
                          <a:spcPts val="800"/>
                        </a:spcAft>
                      </a:pPr>
                      <a:r>
                        <a:rPr lang="es-CO" sz="1000">
                          <a:effectLst/>
                        </a:rPr>
                        <a:t>Gustavo Pame.</a:t>
                      </a:r>
                    </a:p>
                    <a:p>
                      <a:pPr algn="l">
                        <a:lnSpc>
                          <a:spcPct val="107000"/>
                        </a:lnSpc>
                        <a:spcAft>
                          <a:spcPts val="800"/>
                        </a:spcAft>
                      </a:pPr>
                      <a:r>
                        <a:rPr lang="es-CO" sz="1000">
                          <a:effectLst/>
                        </a:rPr>
                        <a:t> </a:t>
                      </a:r>
                      <a:endParaRPr lang="es-CO" sz="1000">
                        <a:solidFill>
                          <a:srgbClr val="FFFFFF"/>
                        </a:solidFill>
                        <a:effectLst/>
                        <a:latin typeface="Calibri"/>
                        <a:ea typeface="Calibri"/>
                        <a:cs typeface="Times New Roman"/>
                      </a:endParaRPr>
                    </a:p>
                  </a:txBody>
                  <a:tcPr marL="60602" marR="60602" marT="0" marB="0"/>
                </a:tc>
                <a:tc>
                  <a:txBody>
                    <a:bodyPr/>
                    <a:lstStyle/>
                    <a:p>
                      <a:pPr algn="l">
                        <a:lnSpc>
                          <a:spcPct val="107000"/>
                        </a:lnSpc>
                        <a:spcAft>
                          <a:spcPts val="0"/>
                        </a:spcAft>
                      </a:pPr>
                      <a:r>
                        <a:rPr lang="es-CO" sz="1000">
                          <a:effectLst/>
                        </a:rPr>
                        <a:t>Computadores</a:t>
                      </a:r>
                    </a:p>
                    <a:p>
                      <a:pPr algn="l">
                        <a:lnSpc>
                          <a:spcPct val="107000"/>
                        </a:lnSpc>
                        <a:spcAft>
                          <a:spcPts val="0"/>
                        </a:spcAft>
                      </a:pPr>
                      <a:r>
                        <a:rPr lang="es-CO" sz="1000">
                          <a:effectLst/>
                        </a:rPr>
                        <a:t>Internet</a:t>
                      </a:r>
                    </a:p>
                    <a:p>
                      <a:pPr algn="l">
                        <a:lnSpc>
                          <a:spcPct val="107000"/>
                        </a:lnSpc>
                        <a:spcAft>
                          <a:spcPts val="0"/>
                        </a:spcAft>
                      </a:pPr>
                      <a:r>
                        <a:rPr lang="es-CO" sz="1000">
                          <a:effectLst/>
                        </a:rPr>
                        <a:t> </a:t>
                      </a:r>
                    </a:p>
                    <a:p>
                      <a:pPr algn="l">
                        <a:lnSpc>
                          <a:spcPct val="107000"/>
                        </a:lnSpc>
                        <a:spcAft>
                          <a:spcPts val="0"/>
                        </a:spcAft>
                      </a:pPr>
                      <a:r>
                        <a:rPr lang="es-CO" sz="1000">
                          <a:effectLst/>
                        </a:rPr>
                        <a:t> </a:t>
                      </a:r>
                    </a:p>
                    <a:p>
                      <a:pPr algn="l">
                        <a:lnSpc>
                          <a:spcPct val="107000"/>
                        </a:lnSpc>
                        <a:spcAft>
                          <a:spcPts val="0"/>
                        </a:spcAft>
                      </a:pPr>
                      <a:r>
                        <a:rPr lang="es-CO" sz="1000">
                          <a:effectLst/>
                        </a:rPr>
                        <a:t> </a:t>
                      </a:r>
                    </a:p>
                    <a:p>
                      <a:pPr algn="l">
                        <a:lnSpc>
                          <a:spcPct val="107000"/>
                        </a:lnSpc>
                        <a:spcAft>
                          <a:spcPts val="0"/>
                        </a:spcAft>
                      </a:pPr>
                      <a:r>
                        <a:rPr lang="es-CO" sz="1000">
                          <a:effectLst/>
                        </a:rPr>
                        <a:t> </a:t>
                      </a:r>
                    </a:p>
                    <a:p>
                      <a:pPr algn="l">
                        <a:lnSpc>
                          <a:spcPct val="107000"/>
                        </a:lnSpc>
                        <a:spcAft>
                          <a:spcPts val="800"/>
                        </a:spcAft>
                      </a:pPr>
                      <a:r>
                        <a:rPr lang="es-CO" sz="1000">
                          <a:effectLst/>
                        </a:rPr>
                        <a:t> </a:t>
                      </a:r>
                      <a:endParaRPr lang="es-CO" sz="1000">
                        <a:solidFill>
                          <a:srgbClr val="FFFFFF"/>
                        </a:solidFill>
                        <a:effectLst/>
                        <a:latin typeface="Calibri"/>
                        <a:ea typeface="Calibri"/>
                        <a:cs typeface="Times New Roman"/>
                      </a:endParaRPr>
                    </a:p>
                  </a:txBody>
                  <a:tcPr marL="60602" marR="60602" marT="0" marB="0"/>
                </a:tc>
              </a:tr>
              <a:tr h="941369">
                <a:tc>
                  <a:txBody>
                    <a:bodyPr/>
                    <a:lstStyle/>
                    <a:p>
                      <a:pPr algn="l">
                        <a:lnSpc>
                          <a:spcPct val="107000"/>
                        </a:lnSpc>
                        <a:spcAft>
                          <a:spcPts val="0"/>
                        </a:spcAft>
                      </a:pPr>
                      <a:r>
                        <a:rPr lang="es-CO" sz="1000">
                          <a:effectLst/>
                        </a:rPr>
                        <a:t>Noviembre 5 de</a:t>
                      </a:r>
                      <a:endParaRPr lang="es-CO" sz="1000">
                        <a:solidFill>
                          <a:srgbClr val="FFFFFF"/>
                        </a:solidFill>
                        <a:effectLst/>
                        <a:latin typeface="Calibri"/>
                        <a:ea typeface="Calibri"/>
                        <a:cs typeface="Times New Roman"/>
                      </a:endParaRPr>
                    </a:p>
                  </a:txBody>
                  <a:tcPr marL="39279" marR="39279" marT="0" marB="0"/>
                </a:tc>
                <a:tc>
                  <a:txBody>
                    <a:bodyPr/>
                    <a:lstStyle/>
                    <a:p>
                      <a:pPr algn="l">
                        <a:lnSpc>
                          <a:spcPct val="107000"/>
                        </a:lnSpc>
                        <a:spcAft>
                          <a:spcPts val="0"/>
                        </a:spcAft>
                      </a:pPr>
                      <a:r>
                        <a:rPr lang="es-CO" sz="1000">
                          <a:effectLst/>
                        </a:rPr>
                        <a:t>Reunión académica en el instituto.</a:t>
                      </a:r>
                      <a:endParaRPr lang="es-CO" sz="1000">
                        <a:solidFill>
                          <a:srgbClr val="FFFFFF"/>
                        </a:solidFill>
                        <a:effectLst/>
                        <a:latin typeface="Calibri"/>
                        <a:ea typeface="Calibri"/>
                        <a:cs typeface="Times New Roman"/>
                      </a:endParaRPr>
                    </a:p>
                  </a:txBody>
                  <a:tcPr marL="39279" marR="39279" marT="0" marB="0"/>
                </a:tc>
                <a:tc>
                  <a:txBody>
                    <a:bodyPr/>
                    <a:lstStyle/>
                    <a:p>
                      <a:pPr algn="l">
                        <a:lnSpc>
                          <a:spcPct val="107000"/>
                        </a:lnSpc>
                        <a:spcAft>
                          <a:spcPts val="0"/>
                        </a:spcAft>
                      </a:pPr>
                      <a:r>
                        <a:rPr lang="es-CO" sz="1000">
                          <a:effectLst/>
                        </a:rPr>
                        <a:t>Presentar la propuesta de nuestro trabajo y la página interactiva a los docentes y directivos del instituto.</a:t>
                      </a:r>
                      <a:endParaRPr lang="es-CO" sz="1000">
                        <a:solidFill>
                          <a:srgbClr val="FFFFFF"/>
                        </a:solidFill>
                        <a:effectLst/>
                        <a:latin typeface="Calibri"/>
                        <a:ea typeface="Calibri"/>
                        <a:cs typeface="Times New Roman"/>
                      </a:endParaRPr>
                    </a:p>
                  </a:txBody>
                  <a:tcPr marL="39279" marR="39279" marT="0" marB="0"/>
                </a:tc>
                <a:tc>
                  <a:txBody>
                    <a:bodyPr/>
                    <a:lstStyle/>
                    <a:p>
                      <a:pPr algn="l">
                        <a:lnSpc>
                          <a:spcPct val="107000"/>
                        </a:lnSpc>
                        <a:spcAft>
                          <a:spcPts val="800"/>
                        </a:spcAft>
                      </a:pPr>
                      <a:r>
                        <a:rPr lang="es-CO" sz="1000">
                          <a:effectLst/>
                        </a:rPr>
                        <a:t>Johanna Burbano.</a:t>
                      </a:r>
                    </a:p>
                    <a:p>
                      <a:pPr algn="l">
                        <a:lnSpc>
                          <a:spcPct val="107000"/>
                        </a:lnSpc>
                        <a:spcAft>
                          <a:spcPts val="800"/>
                        </a:spcAft>
                      </a:pPr>
                      <a:r>
                        <a:rPr lang="es-CO" sz="1000">
                          <a:effectLst/>
                        </a:rPr>
                        <a:t>Gustavo Pame.</a:t>
                      </a:r>
                    </a:p>
                    <a:p>
                      <a:pPr algn="l">
                        <a:lnSpc>
                          <a:spcPct val="107000"/>
                        </a:lnSpc>
                        <a:spcAft>
                          <a:spcPts val="800"/>
                        </a:spcAft>
                      </a:pPr>
                      <a:r>
                        <a:rPr lang="es-CO" sz="1000">
                          <a:effectLst/>
                        </a:rPr>
                        <a:t>Alejandro Pinzón.</a:t>
                      </a:r>
                    </a:p>
                    <a:p>
                      <a:pPr algn="l">
                        <a:lnSpc>
                          <a:spcPct val="107000"/>
                        </a:lnSpc>
                        <a:spcAft>
                          <a:spcPts val="0"/>
                        </a:spcAft>
                      </a:pPr>
                      <a:r>
                        <a:rPr lang="es-CO" sz="1000">
                          <a:effectLst/>
                        </a:rPr>
                        <a:t>Kelly J. Zúñiga.</a:t>
                      </a:r>
                      <a:endParaRPr lang="es-CO" sz="1000">
                        <a:solidFill>
                          <a:srgbClr val="FFFFFF"/>
                        </a:solidFill>
                        <a:effectLst/>
                        <a:latin typeface="Calibri"/>
                        <a:ea typeface="Calibri"/>
                        <a:cs typeface="Times New Roman"/>
                      </a:endParaRPr>
                    </a:p>
                  </a:txBody>
                  <a:tcPr marL="39279" marR="39279" marT="0" marB="0"/>
                </a:tc>
                <a:tc>
                  <a:txBody>
                    <a:bodyPr/>
                    <a:lstStyle/>
                    <a:p>
                      <a:pPr algn="l">
                        <a:lnSpc>
                          <a:spcPct val="107000"/>
                        </a:lnSpc>
                        <a:spcAft>
                          <a:spcPts val="0"/>
                        </a:spcAft>
                      </a:pPr>
                      <a:r>
                        <a:rPr lang="es-CO" sz="1000" dirty="0">
                          <a:effectLst/>
                        </a:rPr>
                        <a:t>Video </a:t>
                      </a:r>
                      <a:r>
                        <a:rPr lang="es-CO" sz="1000" dirty="0" err="1">
                          <a:effectLst/>
                        </a:rPr>
                        <a:t>Beam</a:t>
                      </a:r>
                      <a:r>
                        <a:rPr lang="es-CO" sz="1000" dirty="0">
                          <a:effectLst/>
                        </a:rPr>
                        <a:t> </a:t>
                      </a:r>
                    </a:p>
                    <a:p>
                      <a:pPr algn="l">
                        <a:lnSpc>
                          <a:spcPct val="107000"/>
                        </a:lnSpc>
                        <a:spcAft>
                          <a:spcPts val="0"/>
                        </a:spcAft>
                      </a:pPr>
                      <a:r>
                        <a:rPr lang="es-CO" sz="1000" dirty="0">
                          <a:effectLst/>
                        </a:rPr>
                        <a:t>Computador</a:t>
                      </a:r>
                    </a:p>
                    <a:p>
                      <a:pPr algn="l">
                        <a:lnSpc>
                          <a:spcPct val="107000"/>
                        </a:lnSpc>
                        <a:spcAft>
                          <a:spcPts val="0"/>
                        </a:spcAft>
                      </a:pPr>
                      <a:r>
                        <a:rPr lang="es-CO" sz="1000" dirty="0">
                          <a:effectLst/>
                        </a:rPr>
                        <a:t>Auditorio</a:t>
                      </a:r>
                    </a:p>
                    <a:p>
                      <a:pPr algn="l">
                        <a:lnSpc>
                          <a:spcPct val="107000"/>
                        </a:lnSpc>
                        <a:spcAft>
                          <a:spcPts val="0"/>
                        </a:spcAft>
                      </a:pPr>
                      <a:r>
                        <a:rPr lang="es-CO" sz="1000" dirty="0">
                          <a:effectLst/>
                        </a:rPr>
                        <a:t> </a:t>
                      </a:r>
                      <a:endParaRPr lang="es-CO" sz="1000" dirty="0">
                        <a:solidFill>
                          <a:srgbClr val="FFFFFF"/>
                        </a:solidFill>
                        <a:effectLst/>
                        <a:latin typeface="Calibri"/>
                        <a:ea typeface="Calibri"/>
                        <a:cs typeface="Times New Roman"/>
                      </a:endParaRPr>
                    </a:p>
                  </a:txBody>
                  <a:tcPr marL="39279" marR="39279" marT="0" marB="0"/>
                </a:tc>
              </a:tr>
            </a:tbl>
          </a:graphicData>
        </a:graphic>
      </p:graphicFrame>
    </p:spTree>
    <p:extLst>
      <p:ext uri="{BB962C8B-B14F-4D97-AF65-F5344CB8AC3E}">
        <p14:creationId xmlns:p14="http://schemas.microsoft.com/office/powerpoint/2010/main" val="87665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692696"/>
            <a:ext cx="3820508" cy="1089951"/>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PRESUPUESTO</a:t>
            </a:r>
            <a:endParaRPr lang="es-CO"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492622938"/>
              </p:ext>
            </p:extLst>
          </p:nvPr>
        </p:nvGraphicFramePr>
        <p:xfrm>
          <a:off x="395536" y="2457742"/>
          <a:ext cx="8208912" cy="4211616"/>
        </p:xfrm>
        <a:graphic>
          <a:graphicData uri="http://schemas.openxmlformats.org/drawingml/2006/table">
            <a:tbl>
              <a:tblPr>
                <a:tableStyleId>{22838BEF-8BB2-4498-84A7-C5851F593DF1}</a:tableStyleId>
              </a:tblPr>
              <a:tblGrid>
                <a:gridCol w="2548396"/>
                <a:gridCol w="2830258"/>
                <a:gridCol w="2830258"/>
              </a:tblGrid>
              <a:tr h="601356">
                <a:tc rowSpan="5">
                  <a:txBody>
                    <a:bodyPr/>
                    <a:lstStyle/>
                    <a:p>
                      <a:pPr marL="15240">
                        <a:lnSpc>
                          <a:spcPct val="115000"/>
                        </a:lnSpc>
                        <a:spcAft>
                          <a:spcPts val="0"/>
                        </a:spcAft>
                      </a:pPr>
                      <a:r>
                        <a:rPr lang="es-CO" sz="1200" dirty="0" smtClean="0">
                          <a:effectLst/>
                        </a:rPr>
                        <a:t>             Cartilla </a:t>
                      </a:r>
                      <a:endParaRPr lang="es-CO" sz="1100" dirty="0">
                        <a:effectLst/>
                        <a:latin typeface="Calibri"/>
                        <a:ea typeface="Calibri"/>
                        <a:cs typeface="Times New Roman"/>
                      </a:endParaRPr>
                    </a:p>
                  </a:txBody>
                  <a:tcPr marL="44450" marR="44450" marT="0" marB="0" anchor="ctr"/>
                </a:tc>
                <a:tc>
                  <a:txBody>
                    <a:bodyPr/>
                    <a:lstStyle/>
                    <a:p>
                      <a:pPr marL="15240" algn="ctr">
                        <a:lnSpc>
                          <a:spcPct val="115000"/>
                        </a:lnSpc>
                        <a:spcAft>
                          <a:spcPts val="0"/>
                        </a:spcAft>
                      </a:pPr>
                      <a:r>
                        <a:rPr lang="es-CO" sz="1200">
                          <a:effectLst/>
                        </a:rPr>
                        <a:t>Cartulina</a:t>
                      </a:r>
                      <a:endParaRPr lang="es-CO" sz="1100">
                        <a:effectLst/>
                        <a:latin typeface="Calibri"/>
                        <a:ea typeface="Calibri"/>
                        <a:cs typeface="Times New Roman"/>
                      </a:endParaRPr>
                    </a:p>
                  </a:txBody>
                  <a:tcPr marL="44450" marR="44450" marT="0" marB="0" anchor="ctr"/>
                </a:tc>
                <a:tc>
                  <a:txBody>
                    <a:bodyPr/>
                    <a:lstStyle/>
                    <a:p>
                      <a:pPr marL="15240" algn="ctr">
                        <a:lnSpc>
                          <a:spcPct val="115000"/>
                        </a:lnSpc>
                        <a:spcAft>
                          <a:spcPts val="1000"/>
                        </a:spcAft>
                      </a:pPr>
                      <a:r>
                        <a:rPr lang="es-CO" sz="1200" dirty="0">
                          <a:effectLst/>
                        </a:rPr>
                        <a:t>$8.000</a:t>
                      </a:r>
                      <a:endParaRPr lang="es-CO" sz="1100" dirty="0">
                        <a:effectLst/>
                        <a:latin typeface="Calibri"/>
                        <a:ea typeface="Calibri"/>
                        <a:cs typeface="Times New Roman"/>
                      </a:endParaRPr>
                    </a:p>
                  </a:txBody>
                  <a:tcPr marL="44450" marR="44450" marT="0" marB="0" anchor="ctr"/>
                </a:tc>
              </a:tr>
              <a:tr h="551479">
                <a:tc vMerge="1">
                  <a:txBody>
                    <a:bodyPr/>
                    <a:lstStyle/>
                    <a:p>
                      <a:endParaRPr lang="es-CO"/>
                    </a:p>
                  </a:txBody>
                  <a:tcPr/>
                </a:tc>
                <a:tc>
                  <a:txBody>
                    <a:bodyPr/>
                    <a:lstStyle/>
                    <a:p>
                      <a:pPr marL="15240" algn="ctr">
                        <a:lnSpc>
                          <a:spcPct val="115000"/>
                        </a:lnSpc>
                        <a:spcAft>
                          <a:spcPts val="0"/>
                        </a:spcAft>
                      </a:pPr>
                      <a:r>
                        <a:rPr lang="es-CO" sz="1200" dirty="0" err="1">
                          <a:effectLst/>
                        </a:rPr>
                        <a:t>Foamy</a:t>
                      </a:r>
                      <a:endParaRPr lang="es-CO" sz="1100" dirty="0">
                        <a:effectLst/>
                        <a:latin typeface="Calibri"/>
                        <a:ea typeface="Calibri"/>
                        <a:cs typeface="Times New Roman"/>
                      </a:endParaRPr>
                    </a:p>
                  </a:txBody>
                  <a:tcPr marL="44450" marR="44450" marT="0" marB="0" anchor="ctr"/>
                </a:tc>
                <a:tc>
                  <a:txBody>
                    <a:bodyPr/>
                    <a:lstStyle/>
                    <a:p>
                      <a:pPr marL="15240" algn="ctr">
                        <a:lnSpc>
                          <a:spcPct val="115000"/>
                        </a:lnSpc>
                        <a:spcAft>
                          <a:spcPts val="1000"/>
                        </a:spcAft>
                      </a:pPr>
                      <a:r>
                        <a:rPr lang="es-CO" sz="1200" dirty="0">
                          <a:effectLst/>
                        </a:rPr>
                        <a:t>$3.000</a:t>
                      </a:r>
                      <a:endParaRPr lang="es-CO" sz="1100" dirty="0">
                        <a:effectLst/>
                        <a:latin typeface="Calibri"/>
                        <a:ea typeface="Calibri"/>
                        <a:cs typeface="Times New Roman"/>
                      </a:endParaRPr>
                    </a:p>
                  </a:txBody>
                  <a:tcPr marL="44450" marR="44450" marT="0" marB="0" anchor="ctr"/>
                </a:tc>
              </a:tr>
              <a:tr h="551479">
                <a:tc vMerge="1">
                  <a:txBody>
                    <a:bodyPr/>
                    <a:lstStyle/>
                    <a:p>
                      <a:endParaRPr lang="es-CO"/>
                    </a:p>
                  </a:txBody>
                  <a:tcPr/>
                </a:tc>
                <a:tc>
                  <a:txBody>
                    <a:bodyPr/>
                    <a:lstStyle/>
                    <a:p>
                      <a:pPr algn="ctr">
                        <a:lnSpc>
                          <a:spcPct val="115000"/>
                        </a:lnSpc>
                        <a:spcAft>
                          <a:spcPts val="1000"/>
                        </a:spcAft>
                      </a:pPr>
                      <a:r>
                        <a:rPr lang="es-CO" sz="1200" dirty="0">
                          <a:effectLst/>
                        </a:rPr>
                        <a:t>Vinilos</a:t>
                      </a:r>
                      <a:endParaRPr lang="es-CO" sz="1100" dirty="0">
                        <a:effectLst/>
                        <a:latin typeface="Calibri"/>
                        <a:ea typeface="Calibri"/>
                        <a:cs typeface="Times New Roman"/>
                      </a:endParaRPr>
                    </a:p>
                  </a:txBody>
                  <a:tcPr marL="44450" marR="44450" marT="0" marB="0" anchor="ctr"/>
                </a:tc>
                <a:tc>
                  <a:txBody>
                    <a:bodyPr/>
                    <a:lstStyle/>
                    <a:p>
                      <a:pPr marL="15240" algn="ctr">
                        <a:lnSpc>
                          <a:spcPct val="115000"/>
                        </a:lnSpc>
                        <a:spcAft>
                          <a:spcPts val="1000"/>
                        </a:spcAft>
                      </a:pPr>
                      <a:r>
                        <a:rPr lang="es-CO" sz="1200">
                          <a:effectLst/>
                        </a:rPr>
                        <a:t>$8.000</a:t>
                      </a:r>
                      <a:endParaRPr lang="es-CO" sz="1100">
                        <a:effectLst/>
                        <a:latin typeface="Calibri"/>
                        <a:ea typeface="Calibri"/>
                        <a:cs typeface="Times New Roman"/>
                      </a:endParaRPr>
                    </a:p>
                  </a:txBody>
                  <a:tcPr marL="44450" marR="44450" marT="0" marB="0" anchor="ctr"/>
                </a:tc>
              </a:tr>
              <a:tr h="723396">
                <a:tc vMerge="1">
                  <a:txBody>
                    <a:bodyPr/>
                    <a:lstStyle/>
                    <a:p>
                      <a:endParaRPr lang="es-CO"/>
                    </a:p>
                  </a:txBody>
                  <a:tcPr/>
                </a:tc>
                <a:tc>
                  <a:txBody>
                    <a:bodyPr/>
                    <a:lstStyle/>
                    <a:p>
                      <a:pPr marL="15240" algn="ctr">
                        <a:lnSpc>
                          <a:spcPct val="115000"/>
                        </a:lnSpc>
                        <a:spcAft>
                          <a:spcPts val="0"/>
                        </a:spcAft>
                      </a:pPr>
                      <a:r>
                        <a:rPr lang="es-CO" sz="1200" dirty="0">
                          <a:effectLst/>
                        </a:rPr>
                        <a:t>marcadores</a:t>
                      </a:r>
                      <a:endParaRPr lang="es-CO" sz="1100" dirty="0">
                        <a:effectLst/>
                        <a:latin typeface="Calibri"/>
                        <a:ea typeface="Calibri"/>
                        <a:cs typeface="Times New Roman"/>
                      </a:endParaRPr>
                    </a:p>
                  </a:txBody>
                  <a:tcPr marL="44450" marR="44450" marT="0" marB="0" anchor="ctr"/>
                </a:tc>
                <a:tc>
                  <a:txBody>
                    <a:bodyPr/>
                    <a:lstStyle/>
                    <a:p>
                      <a:pPr marL="15240" algn="ctr">
                        <a:lnSpc>
                          <a:spcPct val="115000"/>
                        </a:lnSpc>
                        <a:spcAft>
                          <a:spcPts val="1000"/>
                        </a:spcAft>
                      </a:pPr>
                      <a:r>
                        <a:rPr lang="es-CO" sz="1200" dirty="0">
                          <a:effectLst/>
                        </a:rPr>
                        <a:t>$6.000</a:t>
                      </a:r>
                      <a:endParaRPr lang="es-CO" sz="1100" dirty="0">
                        <a:effectLst/>
                        <a:latin typeface="Calibri"/>
                        <a:ea typeface="Calibri"/>
                        <a:cs typeface="Times New Roman"/>
                      </a:endParaRPr>
                    </a:p>
                  </a:txBody>
                  <a:tcPr marL="44450" marR="44450" marT="0" marB="0" anchor="ctr"/>
                </a:tc>
              </a:tr>
              <a:tr h="551479">
                <a:tc vMerge="1">
                  <a:txBody>
                    <a:bodyPr/>
                    <a:lstStyle/>
                    <a:p>
                      <a:endParaRPr lang="es-CO"/>
                    </a:p>
                  </a:txBody>
                  <a:tcPr/>
                </a:tc>
                <a:tc>
                  <a:txBody>
                    <a:bodyPr/>
                    <a:lstStyle/>
                    <a:p>
                      <a:pPr marL="15240" algn="ctr">
                        <a:lnSpc>
                          <a:spcPct val="115000"/>
                        </a:lnSpc>
                        <a:spcAft>
                          <a:spcPts val="0"/>
                        </a:spcAft>
                      </a:pPr>
                      <a:r>
                        <a:rPr lang="es-CO" sz="1200">
                          <a:effectLst/>
                        </a:rPr>
                        <a:t>Impresiones</a:t>
                      </a:r>
                      <a:endParaRPr lang="es-CO" sz="1100">
                        <a:effectLst/>
                        <a:latin typeface="Calibri"/>
                        <a:ea typeface="Calibri"/>
                        <a:cs typeface="Times New Roman"/>
                      </a:endParaRPr>
                    </a:p>
                  </a:txBody>
                  <a:tcPr marL="44450" marR="44450" marT="0" marB="0" anchor="ctr"/>
                </a:tc>
                <a:tc>
                  <a:txBody>
                    <a:bodyPr/>
                    <a:lstStyle/>
                    <a:p>
                      <a:pPr marL="15240" algn="ctr">
                        <a:lnSpc>
                          <a:spcPct val="115000"/>
                        </a:lnSpc>
                        <a:spcAft>
                          <a:spcPts val="1000"/>
                        </a:spcAft>
                      </a:pPr>
                      <a:r>
                        <a:rPr lang="es-CO" sz="1200" dirty="0">
                          <a:effectLst/>
                        </a:rPr>
                        <a:t>$9.000</a:t>
                      </a:r>
                      <a:endParaRPr lang="es-CO" sz="1100" dirty="0">
                        <a:effectLst/>
                        <a:latin typeface="Calibri"/>
                        <a:ea typeface="Calibri"/>
                        <a:cs typeface="Times New Roman"/>
                      </a:endParaRPr>
                    </a:p>
                  </a:txBody>
                  <a:tcPr marL="44450" marR="44450" marT="0" marB="0" anchor="ctr"/>
                </a:tc>
              </a:tr>
              <a:tr h="680948">
                <a:tc gridSpan="2">
                  <a:txBody>
                    <a:bodyPr/>
                    <a:lstStyle/>
                    <a:p>
                      <a:pPr algn="l">
                        <a:lnSpc>
                          <a:spcPct val="115000"/>
                        </a:lnSpc>
                        <a:spcAft>
                          <a:spcPts val="1000"/>
                        </a:spcAft>
                      </a:pPr>
                      <a:r>
                        <a:rPr lang="es-CO" sz="1200" dirty="0" smtClean="0">
                          <a:effectLst/>
                        </a:rPr>
                        <a:t>           Transporte</a:t>
                      </a:r>
                      <a:endParaRPr lang="es-CO" sz="1100" dirty="0">
                        <a:effectLst/>
                        <a:latin typeface="Calibri"/>
                        <a:ea typeface="Calibri"/>
                        <a:cs typeface="Times New Roman"/>
                      </a:endParaRPr>
                    </a:p>
                  </a:txBody>
                  <a:tcPr marL="44450" marR="44450" marT="0" marB="0"/>
                </a:tc>
                <a:tc hMerge="1">
                  <a:txBody>
                    <a:bodyPr/>
                    <a:lstStyle/>
                    <a:p>
                      <a:endParaRPr lang="es-CO"/>
                    </a:p>
                  </a:txBody>
                  <a:tcPr/>
                </a:tc>
                <a:tc>
                  <a:txBody>
                    <a:bodyPr/>
                    <a:lstStyle/>
                    <a:p>
                      <a:pPr algn="ctr">
                        <a:lnSpc>
                          <a:spcPct val="115000"/>
                        </a:lnSpc>
                        <a:spcAft>
                          <a:spcPts val="1000"/>
                        </a:spcAft>
                      </a:pPr>
                      <a:r>
                        <a:rPr lang="es-CO" sz="1200" dirty="0">
                          <a:effectLst/>
                        </a:rPr>
                        <a:t>$30.000</a:t>
                      </a:r>
                      <a:endParaRPr lang="es-CO" sz="1100" dirty="0">
                        <a:effectLst/>
                        <a:latin typeface="Calibri"/>
                        <a:ea typeface="Calibri"/>
                        <a:cs typeface="Times New Roman"/>
                      </a:endParaRPr>
                    </a:p>
                  </a:txBody>
                  <a:tcPr marL="44450" marR="44450" marT="0" marB="0" anchor="ctr"/>
                </a:tc>
              </a:tr>
              <a:tr h="551479">
                <a:tc>
                  <a:txBody>
                    <a:bodyPr/>
                    <a:lstStyle/>
                    <a:p>
                      <a:pPr algn="ctr">
                        <a:lnSpc>
                          <a:spcPct val="115000"/>
                        </a:lnSpc>
                        <a:spcAft>
                          <a:spcPts val="1000"/>
                        </a:spcAft>
                      </a:pPr>
                      <a:r>
                        <a:rPr lang="es-CO" sz="1200" dirty="0">
                          <a:effectLst/>
                        </a:rPr>
                        <a:t>Reunión académica</a:t>
                      </a:r>
                      <a:endParaRPr lang="es-CO" sz="11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CO" sz="1200">
                          <a:effectLst/>
                        </a:rPr>
                        <a:t>folletos</a:t>
                      </a:r>
                      <a:endParaRPr lang="es-CO" sz="110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CO" sz="1200" dirty="0">
                          <a:effectLst/>
                        </a:rPr>
                        <a:t>$15.000</a:t>
                      </a:r>
                      <a:endParaRPr lang="es-CO" sz="1100" dirty="0">
                        <a:effectLst/>
                        <a:latin typeface="Calibri"/>
                        <a:ea typeface="Calibri"/>
                        <a:cs typeface="Times New Roman"/>
                      </a:endParaRPr>
                    </a:p>
                  </a:txBody>
                  <a:tcPr marL="44450" marR="44450" marT="0" marB="0" anchor="ctr"/>
                </a:tc>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268" y="336419"/>
            <a:ext cx="2652712" cy="2071687"/>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 y="332656"/>
            <a:ext cx="2652712" cy="2071687"/>
          </a:xfrm>
          <a:prstGeom prst="rect">
            <a:avLst/>
          </a:prstGeom>
        </p:spPr>
      </p:pic>
    </p:spTree>
    <p:extLst>
      <p:ext uri="{BB962C8B-B14F-4D97-AF65-F5344CB8AC3E}">
        <p14:creationId xmlns:p14="http://schemas.microsoft.com/office/powerpoint/2010/main" val="132940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7029" y="260648"/>
            <a:ext cx="4104456" cy="1089951"/>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BIBLIOGRAFÍA</a:t>
            </a:r>
            <a:endParaRPr lang="es-CO" dirty="0"/>
          </a:p>
        </p:txBody>
      </p:sp>
      <p:sp>
        <p:nvSpPr>
          <p:cNvPr id="3" name="2 Marcador de contenido"/>
          <p:cNvSpPr>
            <a:spLocks noGrp="1"/>
          </p:cNvSpPr>
          <p:nvPr>
            <p:ph sz="quarter" idx="13"/>
          </p:nvPr>
        </p:nvSpPr>
        <p:spPr>
          <a:xfrm>
            <a:off x="323528" y="1611247"/>
            <a:ext cx="8568952" cy="4986105"/>
          </a:xfrm>
        </p:spPr>
        <p:style>
          <a:lnRef idx="0">
            <a:schemeClr val="accent3"/>
          </a:lnRef>
          <a:fillRef idx="3">
            <a:schemeClr val="accent3"/>
          </a:fillRef>
          <a:effectRef idx="3">
            <a:schemeClr val="accent3"/>
          </a:effectRef>
          <a:fontRef idx="minor">
            <a:schemeClr val="lt1"/>
          </a:fontRef>
        </p:style>
        <p:txBody>
          <a:bodyPr>
            <a:normAutofit fontScale="25000" lnSpcReduction="20000"/>
          </a:bodyPr>
          <a:lstStyle/>
          <a:p>
            <a:pPr marL="0" indent="0">
              <a:buNone/>
            </a:pPr>
            <a:r>
              <a:rPr lang="es-CO" sz="4800" dirty="0" smtClean="0"/>
              <a:t>WEBGRAFÍA</a:t>
            </a:r>
            <a:endParaRPr lang="es-CO" sz="4800" dirty="0"/>
          </a:p>
          <a:p>
            <a:r>
              <a:rPr lang="es-CO" sz="4800" dirty="0">
                <a:latin typeface="Arial" pitchFamily="34" charset="0"/>
                <a:cs typeface="Arial" pitchFamily="34" charset="0"/>
              </a:rPr>
              <a:t>http://www.educacionprohibida.com/investigacion/pedagogias-y-metodos/ </a:t>
            </a:r>
          </a:p>
          <a:p>
            <a:r>
              <a:rPr lang="es-CO" sz="4800" dirty="0">
                <a:latin typeface="Arial" pitchFamily="34" charset="0"/>
                <a:cs typeface="Arial" pitchFamily="34" charset="0"/>
              </a:rPr>
              <a:t>http://www.ts.ucr.ac.cr/binarios/docente/pd-000058.pdf Ferry, Gilles (1972). La practique du </a:t>
            </a:r>
            <a:r>
              <a:rPr lang="es-CO" sz="4800" dirty="0" err="1">
                <a:latin typeface="Arial" pitchFamily="34" charset="0"/>
                <a:cs typeface="Arial" pitchFamily="34" charset="0"/>
              </a:rPr>
              <a:t>travail</a:t>
            </a:r>
            <a:r>
              <a:rPr lang="es-CO" sz="4800" dirty="0">
                <a:latin typeface="Arial" pitchFamily="34" charset="0"/>
                <a:cs typeface="Arial" pitchFamily="34" charset="0"/>
              </a:rPr>
              <a:t> en </a:t>
            </a:r>
            <a:r>
              <a:rPr lang="es-CO" sz="4800" dirty="0" err="1">
                <a:latin typeface="Arial" pitchFamily="34" charset="0"/>
                <a:cs typeface="Arial" pitchFamily="34" charset="0"/>
              </a:rPr>
              <a:t>groupe</a:t>
            </a:r>
            <a:r>
              <a:rPr lang="es-CO" sz="4800" dirty="0">
                <a:latin typeface="Arial" pitchFamily="34" charset="0"/>
                <a:cs typeface="Arial" pitchFamily="34" charset="0"/>
              </a:rPr>
              <a:t>. Editorial DUNOP. París, Francia. Lewin, </a:t>
            </a:r>
            <a:r>
              <a:rPr lang="es-CO" sz="4800" dirty="0" err="1">
                <a:latin typeface="Arial" pitchFamily="34" charset="0"/>
                <a:cs typeface="Arial" pitchFamily="34" charset="0"/>
              </a:rPr>
              <a:t>Kurt</a:t>
            </a:r>
            <a:r>
              <a:rPr lang="es-CO" sz="4800" dirty="0">
                <a:latin typeface="Arial" pitchFamily="34" charset="0"/>
                <a:cs typeface="Arial" pitchFamily="34" charset="0"/>
              </a:rPr>
              <a:t> (1973). </a:t>
            </a:r>
          </a:p>
          <a:p>
            <a:r>
              <a:rPr lang="es-CO" sz="4800" dirty="0">
                <a:latin typeface="Arial" pitchFamily="34" charset="0"/>
                <a:cs typeface="Arial" pitchFamily="34" charset="0"/>
              </a:rPr>
              <a:t>Dinámica de la Personalidad. Editorial Morata. 2 da Edición. (Título Original: </a:t>
            </a:r>
            <a:r>
              <a:rPr lang="es-CO" sz="4800" dirty="0" err="1">
                <a:latin typeface="Arial" pitchFamily="34" charset="0"/>
                <a:cs typeface="Arial" pitchFamily="34" charset="0"/>
              </a:rPr>
              <a:t>Adynamic</a:t>
            </a:r>
            <a:r>
              <a:rPr lang="es-CO" sz="4800" dirty="0">
                <a:latin typeface="Arial" pitchFamily="34" charset="0"/>
                <a:cs typeface="Arial" pitchFamily="34" charset="0"/>
              </a:rPr>
              <a:t> </a:t>
            </a:r>
            <a:r>
              <a:rPr lang="es-CO" sz="4800" dirty="0" err="1">
                <a:latin typeface="Arial" pitchFamily="34" charset="0"/>
                <a:cs typeface="Arial" pitchFamily="34" charset="0"/>
              </a:rPr>
              <a:t>theori</a:t>
            </a:r>
            <a:r>
              <a:rPr lang="es-CO" sz="4800" dirty="0">
                <a:latin typeface="Arial" pitchFamily="34" charset="0"/>
                <a:cs typeface="Arial" pitchFamily="34" charset="0"/>
              </a:rPr>
              <a:t> of </a:t>
            </a:r>
            <a:r>
              <a:rPr lang="es-CO" sz="4800" dirty="0" err="1">
                <a:latin typeface="Arial" pitchFamily="34" charset="0"/>
                <a:cs typeface="Arial" pitchFamily="34" charset="0"/>
              </a:rPr>
              <a:t>personality</a:t>
            </a:r>
            <a:r>
              <a:rPr lang="es-CO" sz="4800" dirty="0">
                <a:latin typeface="Arial" pitchFamily="34" charset="0"/>
                <a:cs typeface="Arial" pitchFamily="34" charset="0"/>
              </a:rPr>
              <a:t>). Madrid, España.www.ts.ucr.ac.cr 61 </a:t>
            </a:r>
          </a:p>
          <a:p>
            <a:r>
              <a:rPr lang="es-CO" sz="4800" dirty="0">
                <a:latin typeface="Arial" pitchFamily="34" charset="0"/>
                <a:cs typeface="Arial" pitchFamily="34" charset="0"/>
              </a:rPr>
              <a:t>http://educnet.wordpress.com/2010/06/04/teorias-pedagogicas/ </a:t>
            </a:r>
          </a:p>
          <a:p>
            <a:r>
              <a:rPr lang="es-CO" sz="4800" dirty="0">
                <a:latin typeface="Arial" pitchFamily="34" charset="0"/>
                <a:cs typeface="Arial" pitchFamily="34" charset="0"/>
              </a:rPr>
              <a:t>http://fcecoordinacioneducacion.files.wordpress.com/2011/05/teorias-de-la-</a:t>
            </a:r>
          </a:p>
          <a:p>
            <a:r>
              <a:rPr lang="es-CO" sz="4800" dirty="0">
                <a:latin typeface="Arial" pitchFamily="34" charset="0"/>
                <a:cs typeface="Arial" pitchFamily="34" charset="0"/>
              </a:rPr>
              <a:t>educacion.pdf http://www.pedagogica.edu.co/ </a:t>
            </a:r>
          </a:p>
          <a:p>
            <a:r>
              <a:rPr lang="es-CO" sz="4800" dirty="0">
                <a:latin typeface="Arial" pitchFamily="34" charset="0"/>
                <a:cs typeface="Arial" pitchFamily="34" charset="0"/>
              </a:rPr>
              <a:t>http://docencia.udea.edu.co/educacion/lectura_escritura/estrategias.html </a:t>
            </a:r>
          </a:p>
          <a:p>
            <a:r>
              <a:rPr lang="es-CO" sz="4800" dirty="0">
                <a:latin typeface="Arial" pitchFamily="34" charset="0"/>
                <a:cs typeface="Arial" pitchFamily="34" charset="0"/>
              </a:rPr>
              <a:t>http://www.mineducacion.gov.co/1621/article-241887.html </a:t>
            </a:r>
          </a:p>
          <a:p>
            <a:r>
              <a:rPr lang="es-CO" sz="4800" dirty="0">
                <a:latin typeface="Arial" pitchFamily="34" charset="0"/>
                <a:cs typeface="Arial" pitchFamily="34" charset="0"/>
              </a:rPr>
              <a:t>http://aprendeenlinea.udea.edu.co/revistas/index.php/revistaeyp/issue/archive </a:t>
            </a:r>
          </a:p>
          <a:p>
            <a:r>
              <a:rPr lang="es-CO" sz="4800" dirty="0">
                <a:latin typeface="Arial" pitchFamily="34" charset="0"/>
                <a:cs typeface="Arial" pitchFamily="34" charset="0"/>
              </a:rPr>
              <a:t>http://www.slideshare.net/mayrarmr/la-investigacin-pedaggica-1283673 http://</a:t>
            </a:r>
          </a:p>
          <a:p>
            <a:r>
              <a:rPr lang="es-CO" sz="4800" b="1" dirty="0">
                <a:latin typeface="Arial" pitchFamily="34" charset="0"/>
                <a:cs typeface="Arial" pitchFamily="34" charset="0"/>
              </a:rPr>
              <a:t>Propuestas Pedagógicas</a:t>
            </a:r>
            <a:endParaRPr lang="es-CO" sz="4800" dirty="0">
              <a:latin typeface="Arial" pitchFamily="34" charset="0"/>
              <a:cs typeface="Arial" pitchFamily="34" charset="0"/>
            </a:endParaRPr>
          </a:p>
          <a:p>
            <a:r>
              <a:rPr lang="es-CO" sz="4800" dirty="0">
                <a:latin typeface="Arial" pitchFamily="34" charset="0"/>
                <a:cs typeface="Arial" pitchFamily="34" charset="0"/>
              </a:rPr>
              <a:t>www.actiweb.esEs un espacio para mostrar y ofrecer las diferentes propuestas de orientación, actualización y capacitación de carácter pedagógica, a partir de la lectura, para comunidades, gremios, entidades y personas.</a:t>
            </a:r>
            <a:endParaRPr lang="es-CO" sz="4800" dirty="0">
              <a:latin typeface="Arial" pitchFamily="34" charset="0"/>
              <a:cs typeface="Arial" pitchFamily="34" charset="0"/>
              <a:hlinkClick r:id="rId2"/>
            </a:endParaRPr>
          </a:p>
          <a:p>
            <a:endParaRPr lang="es-CO" dirty="0"/>
          </a:p>
        </p:txBody>
      </p:sp>
    </p:spTree>
    <p:extLst>
      <p:ext uri="{BB962C8B-B14F-4D97-AF65-F5344CB8AC3E}">
        <p14:creationId xmlns:p14="http://schemas.microsoft.com/office/powerpoint/2010/main" val="1291672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9374" y="1331884"/>
            <a:ext cx="698592" cy="942515"/>
          </a:xfrm>
          <a:prstGeom prst="rect">
            <a:avLst/>
          </a:prstGeom>
        </p:spPr>
      </p:pic>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618518"/>
            <a:ext cx="736332" cy="581440"/>
          </a:xfrm>
          <a:prstGeom prst="rect">
            <a:avLst/>
          </a:prstGeom>
        </p:spPr>
      </p:pic>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76979"/>
            <a:ext cx="685332" cy="873927"/>
          </a:xfrm>
          <a:prstGeom prst="rect">
            <a:avLst/>
          </a:prstGeom>
        </p:spPr>
      </p:pic>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354212">
            <a:off x="535054" y="789411"/>
            <a:ext cx="951283" cy="751175"/>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920" y="2740039"/>
            <a:ext cx="704850" cy="66675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016" y="618518"/>
            <a:ext cx="704850" cy="66675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78" y="2576459"/>
            <a:ext cx="704850" cy="666750"/>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62" y="2584156"/>
            <a:ext cx="704850" cy="666750"/>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41" y="139790"/>
            <a:ext cx="704850" cy="666750"/>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11" y="1819518"/>
            <a:ext cx="704850" cy="666750"/>
          </a:xfrm>
          <a:prstGeom prst="rect">
            <a:avLst/>
          </a:prstGeom>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95" y="93174"/>
            <a:ext cx="704850" cy="666750"/>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354212">
            <a:off x="6981779" y="533650"/>
            <a:ext cx="951283" cy="751175"/>
          </a:xfrm>
          <a:prstGeom prst="rect">
            <a:avLst/>
          </a:prstGeom>
        </p:spPr>
      </p:pic>
      <p:sp>
        <p:nvSpPr>
          <p:cNvPr id="16" name="Marcador de contenido 15"/>
          <p:cNvSpPr>
            <a:spLocks noGrp="1"/>
          </p:cNvSpPr>
          <p:nvPr>
            <p:ph sz="quarter" idx="13"/>
          </p:nvPr>
        </p:nvSpPr>
        <p:spPr/>
        <p:txBody>
          <a:bodyPr/>
          <a:lstStyle/>
          <a:p>
            <a:endParaRPr lang="es-CO"/>
          </a:p>
        </p:txBody>
      </p:sp>
    </p:spTree>
    <p:extLst>
      <p:ext uri="{BB962C8B-B14F-4D97-AF65-F5344CB8AC3E}">
        <p14:creationId xmlns:p14="http://schemas.microsoft.com/office/powerpoint/2010/main" val="3662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42277"/>
            <a:ext cx="8305800" cy="186809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s-CO" sz="4400" b="1" dirty="0" smtClean="0"/>
              <a:t>INSTITUTO PARA NIÑOS CIEGOS Y SORDOS DEL VALLE DEL CAUCA</a:t>
            </a:r>
            <a:endParaRPr lang="es-CO" sz="4400"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910367"/>
            <a:ext cx="3744415" cy="203891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06" y="336782"/>
            <a:ext cx="8686800" cy="170549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6" y="3910367"/>
            <a:ext cx="3698506" cy="2932105"/>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632" y="3747772"/>
            <a:ext cx="3018459" cy="2943523"/>
          </a:xfrm>
          <a:prstGeom prst="rect">
            <a:avLst/>
          </a:prstGeom>
        </p:spPr>
      </p:pic>
    </p:spTree>
    <p:extLst>
      <p:ext uri="{BB962C8B-B14F-4D97-AF65-F5344CB8AC3E}">
        <p14:creationId xmlns:p14="http://schemas.microsoft.com/office/powerpoint/2010/main" val="404571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4255" y="980728"/>
            <a:ext cx="7055020" cy="1089951"/>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s-CO" sz="6600" b="1" dirty="0" smtClean="0">
                <a:solidFill>
                  <a:schemeClr val="bg1"/>
                </a:solidFill>
              </a:rPr>
              <a:t>INTEGRANTES:</a:t>
            </a:r>
            <a:endParaRPr lang="es-CO" sz="6600" b="1" dirty="0">
              <a:solidFill>
                <a:schemeClr val="bg1"/>
              </a:solidFill>
            </a:endParaRPr>
          </a:p>
        </p:txBody>
      </p:sp>
      <p:sp>
        <p:nvSpPr>
          <p:cNvPr id="3" name="2 Marcador de contenido"/>
          <p:cNvSpPr>
            <a:spLocks noGrp="1"/>
          </p:cNvSpPr>
          <p:nvPr>
            <p:ph sz="quarter" idx="13"/>
          </p:nvPr>
        </p:nvSpPr>
        <p:spPr>
          <a:xfrm>
            <a:off x="1313843" y="2420888"/>
            <a:ext cx="6515843" cy="2307745"/>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marL="0" indent="0" algn="ctr">
              <a:buNone/>
            </a:pPr>
            <a:r>
              <a:rPr lang="es-CO" sz="3200" b="1" dirty="0" smtClean="0"/>
              <a:t>YERLY YOHANNA BURBANO</a:t>
            </a:r>
          </a:p>
          <a:p>
            <a:pPr algn="ctr"/>
            <a:r>
              <a:rPr lang="es-CO" sz="3200" b="1" dirty="0" smtClean="0"/>
              <a:t>GUSTAVO ADOLFO PAME</a:t>
            </a:r>
          </a:p>
          <a:p>
            <a:pPr algn="ctr"/>
            <a:r>
              <a:rPr lang="es-CO" sz="3200" b="1" dirty="0" smtClean="0"/>
              <a:t>ALEJANDRO PINZÓN</a:t>
            </a:r>
          </a:p>
          <a:p>
            <a:pPr algn="ctr"/>
            <a:r>
              <a:rPr lang="es-CO" sz="3200" b="1" dirty="0" smtClean="0"/>
              <a:t>KELLY JOHANA ZÚÑIGA</a:t>
            </a:r>
            <a:endParaRPr lang="es-CO" sz="3200"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4282366"/>
            <a:ext cx="3851920" cy="2939344"/>
          </a:xfrm>
          <a:prstGeom prst="rect">
            <a:avLst/>
          </a:prstGeom>
        </p:spPr>
      </p:pic>
    </p:spTree>
    <p:extLst>
      <p:ext uri="{BB962C8B-B14F-4D97-AF65-F5344CB8AC3E}">
        <p14:creationId xmlns:p14="http://schemas.microsoft.com/office/powerpoint/2010/main" val="1137191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544916"/>
            <a:ext cx="7199036" cy="1128510"/>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s-CO" dirty="0" smtClean="0"/>
              <a:t>DESCRIPCIÓN SITUACIÓN PROBLÉMICA</a:t>
            </a:r>
            <a:endParaRPr lang="es-CO" dirty="0"/>
          </a:p>
        </p:txBody>
      </p:sp>
      <p:sp>
        <p:nvSpPr>
          <p:cNvPr id="3" name="2 Marcador de contenido"/>
          <p:cNvSpPr>
            <a:spLocks noGrp="1"/>
          </p:cNvSpPr>
          <p:nvPr>
            <p:ph sz="quarter" idx="13"/>
          </p:nvPr>
        </p:nvSpPr>
        <p:spPr>
          <a:xfrm>
            <a:off x="685330" y="2204865"/>
            <a:ext cx="8207150" cy="4320480"/>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algn="just"/>
            <a:r>
              <a:rPr lang="es-CO" sz="2400" dirty="0"/>
              <a:t>El diagnóstico de este proyecto se basa en los procesos de enseñanza realizados en el Inst. para niños ciegos y sordos del valle del cauca, atendiendo  poblaciones con discapacidad visual y  auditiva, mejorando sus condiciones de vida a través de la rehabilitación, siendo el puente de estos niños hacia las escuelas regulares, ejecutando una labor con niños oyentes y videntes en las aulas, recibiendo las mismas generalidades para su aprendizaje.</a:t>
            </a:r>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387424"/>
            <a:ext cx="2447925" cy="2457450"/>
          </a:xfrm>
          <a:prstGeom prst="rect">
            <a:avLst/>
          </a:prstGeom>
        </p:spPr>
      </p:pic>
    </p:spTree>
    <p:extLst>
      <p:ext uri="{BB962C8B-B14F-4D97-AF65-F5344CB8AC3E}">
        <p14:creationId xmlns:p14="http://schemas.microsoft.com/office/powerpoint/2010/main" val="3754392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908720"/>
            <a:ext cx="6480720" cy="1154392"/>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s-CO" dirty="0" smtClean="0"/>
              <a:t>DESCRIPCIÓN DE LA SITUACIÓN PROBLÉMICA </a:t>
            </a:r>
            <a:endParaRPr lang="es-CO" dirty="0"/>
          </a:p>
        </p:txBody>
      </p:sp>
      <p:sp>
        <p:nvSpPr>
          <p:cNvPr id="3" name="2 Marcador de contenido"/>
          <p:cNvSpPr>
            <a:spLocks noGrp="1"/>
          </p:cNvSpPr>
          <p:nvPr>
            <p:ph sz="quarter" idx="13"/>
          </p:nvPr>
        </p:nvSpPr>
        <p:spPr>
          <a:xfrm>
            <a:off x="699368" y="2580236"/>
            <a:ext cx="8001235" cy="3873100"/>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pPr algn="just"/>
            <a:r>
              <a:rPr lang="es-CO" dirty="0" smtClean="0"/>
              <a:t>Visualizamos factores </a:t>
            </a:r>
            <a:r>
              <a:rPr lang="es-CO" dirty="0"/>
              <a:t>que no </a:t>
            </a:r>
            <a:r>
              <a:rPr lang="es-CO" dirty="0" smtClean="0"/>
              <a:t> generan </a:t>
            </a:r>
            <a:r>
              <a:rPr lang="es-CO" dirty="0"/>
              <a:t>el impacto esperado, es decir los niños regulares están siendo incluidos en los procesos formativos del </a:t>
            </a:r>
            <a:r>
              <a:rPr lang="es-CO" dirty="0" smtClean="0"/>
              <a:t>instituto, alrededor de un 5 %; todo </a:t>
            </a:r>
            <a:r>
              <a:rPr lang="es-CO" dirty="0"/>
              <a:t>esto conlleva  a una reflexión sobre la  aplicación de estrategias pedagógicas , dentro del aula </a:t>
            </a:r>
            <a:r>
              <a:rPr lang="es-CO" dirty="0" smtClean="0"/>
              <a:t> identificando aspectos  </a:t>
            </a:r>
            <a:r>
              <a:rPr lang="es-CO" dirty="0"/>
              <a:t>como actitudes del niño regular retraídas, comportamientos similares a los niños sordos y ciegos, un lenguaje condicionado al avance de los demás, dificultades para atender una </a:t>
            </a:r>
            <a:r>
              <a:rPr lang="es-CO" dirty="0" smtClean="0"/>
              <a:t>voz,  </a:t>
            </a:r>
            <a:r>
              <a:rPr lang="es-CO" dirty="0"/>
              <a:t>en un diferente </a:t>
            </a:r>
            <a:r>
              <a:rPr lang="es-CO" dirty="0" smtClean="0"/>
              <a:t>tono al </a:t>
            </a:r>
            <a:r>
              <a:rPr lang="es-CO" dirty="0"/>
              <a:t>usual, </a:t>
            </a:r>
            <a:r>
              <a:rPr lang="es-CO" dirty="0" smtClean="0"/>
              <a:t>imitación </a:t>
            </a:r>
            <a:r>
              <a:rPr lang="es-CO" dirty="0"/>
              <a:t>de señas </a:t>
            </a:r>
            <a:r>
              <a:rPr lang="es-CO" dirty="0" smtClean="0"/>
              <a:t>traduciendo </a:t>
            </a:r>
            <a:r>
              <a:rPr lang="es-CO" dirty="0"/>
              <a:t>los  gestos de las situaciones  que les rodea.</a:t>
            </a:r>
          </a:p>
          <a:p>
            <a:endParaRPr lang="es-CO" dirty="0"/>
          </a:p>
          <a:p>
            <a:endParaRPr lang="es-CO"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594859"/>
            <a:ext cx="2306046" cy="1959548"/>
          </a:xfrm>
          <a:prstGeom prst="rect">
            <a:avLst/>
          </a:prstGeom>
        </p:spPr>
      </p:pic>
    </p:spTree>
    <p:extLst>
      <p:ext uri="{BB962C8B-B14F-4D97-AF65-F5344CB8AC3E}">
        <p14:creationId xmlns:p14="http://schemas.microsoft.com/office/powerpoint/2010/main" val="2229802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330" y="307089"/>
            <a:ext cx="7773338" cy="1154298"/>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PREGUNTA PROBLÉMICA</a:t>
            </a:r>
            <a:endParaRPr lang="es-CO" dirty="0"/>
          </a:p>
        </p:txBody>
      </p:sp>
      <p:sp>
        <p:nvSpPr>
          <p:cNvPr id="3" name="2 Marcador de contenido"/>
          <p:cNvSpPr>
            <a:spLocks noGrp="1"/>
          </p:cNvSpPr>
          <p:nvPr>
            <p:ph sz="quarter" idx="13"/>
          </p:nvPr>
        </p:nvSpPr>
        <p:spPr>
          <a:xfrm>
            <a:off x="702003" y="1628799"/>
            <a:ext cx="7772870" cy="2266795"/>
          </a:xfrm>
        </p:spPr>
        <p:style>
          <a:lnRef idx="0">
            <a:schemeClr val="accent3"/>
          </a:lnRef>
          <a:fillRef idx="3">
            <a:schemeClr val="accent3"/>
          </a:fillRef>
          <a:effectRef idx="3">
            <a:schemeClr val="accent3"/>
          </a:effectRef>
          <a:fontRef idx="minor">
            <a:schemeClr val="lt1"/>
          </a:fontRef>
        </p:style>
        <p:txBody>
          <a:bodyPr>
            <a:normAutofit fontScale="85000" lnSpcReduction="20000"/>
          </a:bodyPr>
          <a:lstStyle/>
          <a:p>
            <a:pPr marL="0" indent="0" algn="ctr">
              <a:buNone/>
            </a:pPr>
            <a:r>
              <a:rPr lang="es-CO" sz="3200" b="1" dirty="0" smtClean="0"/>
              <a:t>¿</a:t>
            </a:r>
            <a:r>
              <a:rPr lang="es-CO" sz="3200" b="1" dirty="0"/>
              <a:t>Cómo fortalecer el proceso de inclusión de niños regulares a través de estrategias generadas por el maestro en las aulas de clase  en el instituto  para niños ciegos y sordos del valle del cauca?</a:t>
            </a:r>
            <a:endParaRPr lang="es-CO" sz="3200" dirty="0"/>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512706"/>
            <a:ext cx="4248472" cy="3429000"/>
          </a:xfrm>
          <a:prstGeom prst="rect">
            <a:avLst/>
          </a:prstGeom>
        </p:spPr>
      </p:pic>
    </p:spTree>
    <p:extLst>
      <p:ext uri="{BB962C8B-B14F-4D97-AF65-F5344CB8AC3E}">
        <p14:creationId xmlns:p14="http://schemas.microsoft.com/office/powerpoint/2010/main" val="124900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44355" y="370734"/>
            <a:ext cx="5254352" cy="1010282"/>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ANTECEDENTES</a:t>
            </a:r>
            <a:endParaRPr lang="es-CO" dirty="0"/>
          </a:p>
        </p:txBody>
      </p:sp>
      <p:sp>
        <p:nvSpPr>
          <p:cNvPr id="3" name="2 Marcador de contenido"/>
          <p:cNvSpPr>
            <a:spLocks noGrp="1"/>
          </p:cNvSpPr>
          <p:nvPr>
            <p:ph sz="quarter" idx="13"/>
          </p:nvPr>
        </p:nvSpPr>
        <p:spPr>
          <a:xfrm>
            <a:off x="359063" y="1628800"/>
            <a:ext cx="8424936" cy="4498426"/>
          </a:xfrm>
        </p:spPr>
        <p:style>
          <a:lnRef idx="0">
            <a:schemeClr val="accent3"/>
          </a:lnRef>
          <a:fillRef idx="3">
            <a:schemeClr val="accent3"/>
          </a:fillRef>
          <a:effectRef idx="3">
            <a:schemeClr val="accent3"/>
          </a:effectRef>
          <a:fontRef idx="minor">
            <a:schemeClr val="lt1"/>
          </a:fontRef>
        </p:style>
        <p:txBody>
          <a:bodyPr>
            <a:normAutofit/>
          </a:bodyPr>
          <a:lstStyle/>
          <a:p>
            <a:pPr algn="just"/>
            <a:r>
              <a:rPr lang="es-CO" dirty="0" smtClean="0"/>
              <a:t>El </a:t>
            </a:r>
            <a:r>
              <a:rPr lang="es-CO" dirty="0"/>
              <a:t>instituto para niños ciegos y sordos del valle del cauca, desarrolla un programa de rehabilitación, que consiste en lograr que niños con discapacidades visuales y auditivas puedan mejorar su calidad de  vida,  a través del progreso de acciones 100%  oralistas, con el fin de perfeccionar su  lenguaje comunicativo, adecuan </a:t>
            </a:r>
            <a:r>
              <a:rPr lang="es-CO" dirty="0" smtClean="0"/>
              <a:t>diferentes </a:t>
            </a:r>
            <a:r>
              <a:rPr lang="es-CO" dirty="0"/>
              <a:t>actividades para la enseñanza de las áreas fundamentales </a:t>
            </a:r>
            <a:r>
              <a:rPr lang="es-CO" dirty="0" smtClean="0"/>
              <a:t>desde  </a:t>
            </a:r>
            <a:r>
              <a:rPr lang="es-CO" dirty="0"/>
              <a:t>pre escolar a tercero de primaria  que permiten al estudiante analizar, pensar y crear por sí solo, son estudiantes con necesidades educativas específicas con  un proceso educativo integral y formativo.</a:t>
            </a:r>
          </a:p>
          <a:p>
            <a:endParaRPr lang="es-CO"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029" y="4790873"/>
            <a:ext cx="3779912" cy="2191019"/>
          </a:xfrm>
          <a:prstGeom prst="rect">
            <a:avLst/>
          </a:prstGeom>
        </p:spPr>
      </p:pic>
    </p:spTree>
    <p:extLst>
      <p:ext uri="{BB962C8B-B14F-4D97-AF65-F5344CB8AC3E}">
        <p14:creationId xmlns:p14="http://schemas.microsoft.com/office/powerpoint/2010/main" val="263424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4746" y="365407"/>
            <a:ext cx="5758878" cy="794257"/>
          </a:xfrm>
        </p:spPr>
        <p:style>
          <a:lnRef idx="0">
            <a:schemeClr val="accent6"/>
          </a:lnRef>
          <a:fillRef idx="3">
            <a:schemeClr val="accent6"/>
          </a:fillRef>
          <a:effectRef idx="3">
            <a:schemeClr val="accent6"/>
          </a:effectRef>
          <a:fontRef idx="minor">
            <a:schemeClr val="lt1"/>
          </a:fontRef>
        </p:style>
        <p:txBody>
          <a:bodyPr/>
          <a:lstStyle/>
          <a:p>
            <a:pPr algn="ctr"/>
            <a:r>
              <a:rPr lang="es-CO" dirty="0" smtClean="0"/>
              <a:t>ANTECEDENTES</a:t>
            </a:r>
            <a:endParaRPr lang="es-CO" dirty="0"/>
          </a:p>
        </p:txBody>
      </p:sp>
      <p:sp>
        <p:nvSpPr>
          <p:cNvPr id="3" name="2 Marcador de contenido"/>
          <p:cNvSpPr>
            <a:spLocks noGrp="1"/>
          </p:cNvSpPr>
          <p:nvPr>
            <p:ph sz="quarter" idx="13"/>
          </p:nvPr>
        </p:nvSpPr>
        <p:spPr>
          <a:xfrm>
            <a:off x="179512" y="1412777"/>
            <a:ext cx="8640960" cy="3240359"/>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algn="just"/>
            <a:r>
              <a:rPr lang="es-CO" dirty="0"/>
              <a:t>Para el ingreso al instituto los niños son valorados con anterioridad por los siguientes especialistas: un pedagogo, psicólogo, neurolingüística, oftalmólogo, fonoaudiólogo, otorrinolaringólogo, trabajador social y un pediatra, los cuales los evalúan según  criterios de su especialidad, con el objetivo de ver sus fortalezas y debilidades para incorporarlos al campo educativo. Otros agentes importantes para lograr la finalidad de este proceso son los maestros y directivos </a:t>
            </a:r>
            <a:r>
              <a:rPr lang="es-CO" dirty="0" smtClean="0"/>
              <a:t>capacitados, y el acompañamiento total </a:t>
            </a:r>
            <a:r>
              <a:rPr lang="es-CO" dirty="0"/>
              <a:t>de la familia. </a:t>
            </a:r>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4257675"/>
            <a:ext cx="4375855" cy="2600325"/>
          </a:xfrm>
          <a:prstGeom prst="rect">
            <a:avLst/>
          </a:prstGeom>
        </p:spPr>
      </p:pic>
    </p:spTree>
    <p:extLst>
      <p:ext uri="{BB962C8B-B14F-4D97-AF65-F5344CB8AC3E}">
        <p14:creationId xmlns:p14="http://schemas.microsoft.com/office/powerpoint/2010/main" val="3406070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Gota</Template>
  <TotalTime>302</TotalTime>
  <Words>1670</Words>
  <Application>Microsoft Office PowerPoint</Application>
  <PresentationFormat>Presentación en pantalla (4:3)</PresentationFormat>
  <Paragraphs>132</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Aharoni</vt:lpstr>
      <vt:lpstr>Arial</vt:lpstr>
      <vt:lpstr>Calibri</vt:lpstr>
      <vt:lpstr>Times New Roman</vt:lpstr>
      <vt:lpstr>Tw Cen MT</vt:lpstr>
      <vt:lpstr>Gota</vt:lpstr>
      <vt:lpstr>PROYECTO TRANSVERSAL DE INCLUSIÓN </vt:lpstr>
      <vt:lpstr>¡UN MUNDO DE INCLUSIÓN, UN DESAFÌO POR CONQUISTAR! </vt:lpstr>
      <vt:lpstr>INSTITUTO PARA NIÑOS CIEGOS Y SORDOS DEL VALLE DEL CAUCA</vt:lpstr>
      <vt:lpstr>INTEGRANTES:</vt:lpstr>
      <vt:lpstr>DESCRIPCIÓN SITUACIÓN PROBLÉMICA</vt:lpstr>
      <vt:lpstr>DESCRIPCIÓN DE LA SITUACIÓN PROBLÉMICA </vt:lpstr>
      <vt:lpstr>PREGUNTA PROBLÉMICA</vt:lpstr>
      <vt:lpstr>ANTECEDENTES</vt:lpstr>
      <vt:lpstr>ANTECEDENTES</vt:lpstr>
      <vt:lpstr>JUSTIFICACIÓN</vt:lpstr>
      <vt:lpstr>JUSTIFICACIÓN</vt:lpstr>
      <vt:lpstr>OBJETIVO GENERAL</vt:lpstr>
      <vt:lpstr>OBJETIVOS ESPECÍFICOS</vt:lpstr>
      <vt:lpstr>MARCO DE REFERENCIA</vt:lpstr>
      <vt:lpstr>MARCO CONCEPTUAL</vt:lpstr>
      <vt:lpstr>MARCO CONCEPTUAL</vt:lpstr>
      <vt:lpstr>MARCO TEÓRICO</vt:lpstr>
      <vt:lpstr>MARCO TEÓRICO</vt:lpstr>
      <vt:lpstr>MARCO LEGAL</vt:lpstr>
      <vt:lpstr>MARCO LEGAL</vt:lpstr>
      <vt:lpstr>PLAN DE ACCIÓN</vt:lpstr>
      <vt:lpstr>PRESUPUESTO</vt:lpstr>
      <vt:lpstr>BIBLIOGRAFÍA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TRANSVERSAL DE INCLUSIÓN</dc:title>
  <dc:creator>Gusthavo</dc:creator>
  <cp:lastModifiedBy>yerly yohana burbano onofre pitufa</cp:lastModifiedBy>
  <cp:revision>40</cp:revision>
  <dcterms:created xsi:type="dcterms:W3CDTF">2013-09-21T19:34:39Z</dcterms:created>
  <dcterms:modified xsi:type="dcterms:W3CDTF">2013-10-04T22:16:58Z</dcterms:modified>
</cp:coreProperties>
</file>